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5"/>
  </p:notesMasterIdLst>
  <p:handoutMasterIdLst>
    <p:handoutMasterId r:id="rId16"/>
  </p:handoutMasterIdLst>
  <p:sldIdLst>
    <p:sldId id="301" r:id="rId2"/>
    <p:sldId id="321" r:id="rId3"/>
    <p:sldId id="322" r:id="rId4"/>
    <p:sldId id="323" r:id="rId5"/>
    <p:sldId id="324" r:id="rId6"/>
    <p:sldId id="325" r:id="rId7"/>
    <p:sldId id="313" r:id="rId8"/>
    <p:sldId id="319" r:id="rId9"/>
    <p:sldId id="320" r:id="rId10"/>
    <p:sldId id="314" r:id="rId11"/>
    <p:sldId id="315" r:id="rId12"/>
    <p:sldId id="316" r:id="rId13"/>
    <p:sldId id="28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826" autoAdjust="0"/>
  </p:normalViewPr>
  <p:slideViewPr>
    <p:cSldViewPr>
      <p:cViewPr varScale="1">
        <p:scale>
          <a:sx n="76" d="100"/>
          <a:sy n="76" d="100"/>
        </p:scale>
        <p:origin x="-171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794" y="126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 Id="rId5" Type="http://schemas.openxmlformats.org/officeDocument/2006/relationships/image" Target="../media/image14.jpeg"/><Relationship Id="rId4" Type="http://schemas.openxmlformats.org/officeDocument/2006/relationships/image" Target="../media/image13.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 Id="rId5" Type="http://schemas.openxmlformats.org/officeDocument/2006/relationships/image" Target="../media/image14.jpeg"/><Relationship Id="rId4"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6DE34A-E093-4D16-879F-BE2B43BD5CA2}" type="doc">
      <dgm:prSet loTypeId="urn:microsoft.com/office/officeart/2005/8/layout/hList7#1" loCatId="list" qsTypeId="urn:microsoft.com/office/officeart/2005/8/quickstyle/simple1" qsCatId="simple" csTypeId="urn:microsoft.com/office/officeart/2005/8/colors/accent1_2" csCatId="accent1" phldr="1"/>
      <dgm:spPr/>
      <dgm:t>
        <a:bodyPr/>
        <a:lstStyle/>
        <a:p>
          <a:endParaRPr lang="en-US"/>
        </a:p>
      </dgm:t>
    </dgm:pt>
    <dgm:pt modelId="{86516C85-CEFC-45B1-BED6-B7BB805FF489}">
      <dgm:prSet/>
      <dgm:spPr/>
      <dgm:t>
        <a:bodyPr/>
        <a:lstStyle/>
        <a:p>
          <a:pPr rtl="0"/>
          <a:r>
            <a:rPr lang="en-US" b="1" dirty="0" smtClean="0"/>
            <a:t>Mainstreaming Climate Change into the SUSTAINABLE DEVELOPMENT AGENDA and work </a:t>
          </a:r>
          <a:r>
            <a:rPr lang="en-US" b="1" dirty="0" err="1" smtClean="0"/>
            <a:t>programmes</a:t>
          </a:r>
          <a:r>
            <a:rPr lang="en-US" b="1" dirty="0" smtClean="0"/>
            <a:t> of public and private institutions in all Caribbean Community countries at all levels</a:t>
          </a:r>
          <a:endParaRPr lang="en-US" b="1" dirty="0"/>
        </a:p>
      </dgm:t>
    </dgm:pt>
    <dgm:pt modelId="{4300FCED-C74D-4AD6-A224-1EB401168DF2}" type="parTrans" cxnId="{07587415-8D3B-425B-AC35-8551867B2195}">
      <dgm:prSet/>
      <dgm:spPr/>
      <dgm:t>
        <a:bodyPr/>
        <a:lstStyle/>
        <a:p>
          <a:endParaRPr lang="en-US"/>
        </a:p>
      </dgm:t>
    </dgm:pt>
    <dgm:pt modelId="{86E9CD85-711E-4862-B27C-4B13B079B61C}" type="sibTrans" cxnId="{07587415-8D3B-425B-AC35-8551867B2195}">
      <dgm:prSet/>
      <dgm:spPr/>
      <dgm:t>
        <a:bodyPr/>
        <a:lstStyle/>
        <a:p>
          <a:endParaRPr lang="en-US"/>
        </a:p>
      </dgm:t>
    </dgm:pt>
    <dgm:pt modelId="{3246F518-6695-4468-B12D-7C00FB06643F}">
      <dgm:prSet/>
      <dgm:spPr/>
      <dgm:t>
        <a:bodyPr/>
        <a:lstStyle/>
        <a:p>
          <a:pPr rtl="0"/>
          <a:r>
            <a:rPr lang="en-US" b="1" dirty="0" smtClean="0"/>
            <a:t>Promoting systems and actions to REDUCE THE VULNERABILITY of Caribbean Community countries to global Climate Change wherever possible</a:t>
          </a:r>
          <a:endParaRPr lang="en-US" dirty="0"/>
        </a:p>
      </dgm:t>
    </dgm:pt>
    <dgm:pt modelId="{375C4F6C-75C7-40BE-8AF5-EA500CD7524C}" type="parTrans" cxnId="{4B1BB296-28E7-475B-9242-FC13A8A51C6D}">
      <dgm:prSet/>
      <dgm:spPr/>
      <dgm:t>
        <a:bodyPr/>
        <a:lstStyle/>
        <a:p>
          <a:endParaRPr lang="en-US"/>
        </a:p>
      </dgm:t>
    </dgm:pt>
    <dgm:pt modelId="{F2853EB1-BB9D-45C1-A958-8588C09D38C8}" type="sibTrans" cxnId="{4B1BB296-28E7-475B-9242-FC13A8A51C6D}">
      <dgm:prSet/>
      <dgm:spPr/>
      <dgm:t>
        <a:bodyPr/>
        <a:lstStyle/>
        <a:p>
          <a:endParaRPr lang="en-US"/>
        </a:p>
      </dgm:t>
    </dgm:pt>
    <dgm:pt modelId="{5D5DFEF3-3DF4-47B6-82B1-E4CD8B8B35A2}">
      <dgm:prSet/>
      <dgm:spPr/>
      <dgm:t>
        <a:bodyPr/>
        <a:lstStyle/>
        <a:p>
          <a:pPr rtl="0"/>
          <a:r>
            <a:rPr lang="en-US" b="1" dirty="0" smtClean="0"/>
            <a:t>Promoting measures to DERIVE BENEFIT FROM THE PRUDENT MANAGEMENT of forests, wetlands, and the natural environment, in general, and to protect that natural environment</a:t>
          </a:r>
          <a:endParaRPr lang="en-US" b="1" dirty="0"/>
        </a:p>
      </dgm:t>
    </dgm:pt>
    <dgm:pt modelId="{F9045095-7AD0-4C1E-B09C-64E5F38742C5}" type="parTrans" cxnId="{4F680C86-CE6F-4CAA-AA95-70A688A45EB8}">
      <dgm:prSet/>
      <dgm:spPr/>
      <dgm:t>
        <a:bodyPr/>
        <a:lstStyle/>
        <a:p>
          <a:endParaRPr lang="en-US"/>
        </a:p>
      </dgm:t>
    </dgm:pt>
    <dgm:pt modelId="{A8F27217-27FF-494D-966D-FFF55A34A8EE}" type="sibTrans" cxnId="{4F680C86-CE6F-4CAA-AA95-70A688A45EB8}">
      <dgm:prSet/>
      <dgm:spPr/>
      <dgm:t>
        <a:bodyPr/>
        <a:lstStyle/>
        <a:p>
          <a:endParaRPr lang="en-US"/>
        </a:p>
      </dgm:t>
    </dgm:pt>
    <dgm:pt modelId="{81A05055-8E5B-424F-B0A1-0996606ADBA2}">
      <dgm:prSet/>
      <dgm:spPr/>
      <dgm:t>
        <a:bodyPr/>
        <a:lstStyle/>
        <a:p>
          <a:pPr rtl="0"/>
          <a:r>
            <a:rPr lang="en-US" b="1" dirty="0" smtClean="0"/>
            <a:t>Promoting actions and arrangements to REDUCE GREENHOUSE GAS EMISSIONS, including those aimed at energy-use efficiency by increasingly resorting to low-emission renewable energy sources</a:t>
          </a:r>
          <a:endParaRPr lang="en-US" b="1" dirty="0"/>
        </a:p>
      </dgm:t>
    </dgm:pt>
    <dgm:pt modelId="{26761AF8-956C-46FD-94E0-7C17D9090539}" type="parTrans" cxnId="{20B0524B-8DA3-4A62-85FF-2E2CAFE894A5}">
      <dgm:prSet/>
      <dgm:spPr/>
      <dgm:t>
        <a:bodyPr/>
        <a:lstStyle/>
        <a:p>
          <a:endParaRPr lang="en-US"/>
        </a:p>
      </dgm:t>
    </dgm:pt>
    <dgm:pt modelId="{17FC427C-ACD0-44D2-BEB1-70A592975C8C}" type="sibTrans" cxnId="{20B0524B-8DA3-4A62-85FF-2E2CAFE894A5}">
      <dgm:prSet/>
      <dgm:spPr/>
      <dgm:t>
        <a:bodyPr/>
        <a:lstStyle/>
        <a:p>
          <a:endParaRPr lang="en-US"/>
        </a:p>
      </dgm:t>
    </dgm:pt>
    <dgm:pt modelId="{DF709CC2-A84E-4BBE-AA21-C53522222493}">
      <dgm:prSet/>
      <dgm:spPr/>
      <dgm:t>
        <a:bodyPr/>
        <a:lstStyle/>
        <a:p>
          <a:r>
            <a:rPr lang="en-BZ" dirty="0" smtClean="0"/>
            <a:t>Promote implementation of </a:t>
          </a:r>
          <a:r>
            <a:rPr lang="en-BZ" b="1" dirty="0" smtClean="0"/>
            <a:t>SPECIFIC ADAPTATION MEASURES </a:t>
          </a:r>
          <a:r>
            <a:rPr lang="en-BZ" dirty="0" smtClean="0"/>
            <a:t>to address key vulnerabilities in the Region. </a:t>
          </a:r>
          <a:endParaRPr lang="en-BZ" dirty="0"/>
        </a:p>
      </dgm:t>
    </dgm:pt>
    <dgm:pt modelId="{456D0070-1E0D-41E9-9DF7-75A856B85FFE}" type="parTrans" cxnId="{AE020A2A-AA4F-4543-AB25-FFB2EA3BB9D7}">
      <dgm:prSet/>
      <dgm:spPr/>
      <dgm:t>
        <a:bodyPr/>
        <a:lstStyle/>
        <a:p>
          <a:endParaRPr lang="en-BZ"/>
        </a:p>
      </dgm:t>
    </dgm:pt>
    <dgm:pt modelId="{08DEFD6A-1D79-4609-8354-3004E25BEA23}" type="sibTrans" cxnId="{AE020A2A-AA4F-4543-AB25-FFB2EA3BB9D7}">
      <dgm:prSet/>
      <dgm:spPr/>
      <dgm:t>
        <a:bodyPr/>
        <a:lstStyle/>
        <a:p>
          <a:endParaRPr lang="en-BZ"/>
        </a:p>
      </dgm:t>
    </dgm:pt>
    <dgm:pt modelId="{B42ADB4A-7F1C-43D1-8344-1C2D7D3B7923}" type="pres">
      <dgm:prSet presAssocID="{C66DE34A-E093-4D16-879F-BE2B43BD5CA2}" presName="Name0" presStyleCnt="0">
        <dgm:presLayoutVars>
          <dgm:dir/>
          <dgm:resizeHandles val="exact"/>
        </dgm:presLayoutVars>
      </dgm:prSet>
      <dgm:spPr/>
      <dgm:t>
        <a:bodyPr/>
        <a:lstStyle/>
        <a:p>
          <a:endParaRPr lang="en-US"/>
        </a:p>
      </dgm:t>
    </dgm:pt>
    <dgm:pt modelId="{AC18DE1A-7DF1-414A-86BE-CB29232794C3}" type="pres">
      <dgm:prSet presAssocID="{C66DE34A-E093-4D16-879F-BE2B43BD5CA2}" presName="fgShape" presStyleLbl="fgShp" presStyleIdx="0" presStyleCnt="1" custLinFactNeighborX="-322" custLinFactNeighborY="-10647"/>
      <dgm:spPr/>
      <dgm:t>
        <a:bodyPr/>
        <a:lstStyle/>
        <a:p>
          <a:endParaRPr lang="en-BZ"/>
        </a:p>
      </dgm:t>
    </dgm:pt>
    <dgm:pt modelId="{886F861A-121C-45D3-8DBC-6FCA410F2BE3}" type="pres">
      <dgm:prSet presAssocID="{C66DE34A-E093-4D16-879F-BE2B43BD5CA2}" presName="linComp" presStyleCnt="0"/>
      <dgm:spPr/>
      <dgm:t>
        <a:bodyPr/>
        <a:lstStyle/>
        <a:p>
          <a:endParaRPr lang="en-BZ"/>
        </a:p>
      </dgm:t>
    </dgm:pt>
    <dgm:pt modelId="{B8248195-7DA4-47F3-B987-86C875CFB47E}" type="pres">
      <dgm:prSet presAssocID="{86516C85-CEFC-45B1-BED6-B7BB805FF489}" presName="compNode" presStyleCnt="0"/>
      <dgm:spPr/>
      <dgm:t>
        <a:bodyPr/>
        <a:lstStyle/>
        <a:p>
          <a:endParaRPr lang="en-BZ"/>
        </a:p>
      </dgm:t>
    </dgm:pt>
    <dgm:pt modelId="{EB650D6F-9320-45F9-96C1-33184CA9ABF1}" type="pres">
      <dgm:prSet presAssocID="{86516C85-CEFC-45B1-BED6-B7BB805FF489}" presName="bkgdShape" presStyleLbl="node1" presStyleIdx="0" presStyleCnt="5"/>
      <dgm:spPr/>
      <dgm:t>
        <a:bodyPr/>
        <a:lstStyle/>
        <a:p>
          <a:endParaRPr lang="en-US"/>
        </a:p>
      </dgm:t>
    </dgm:pt>
    <dgm:pt modelId="{ED4B8079-8D35-49CF-B278-80E8CBB38E81}" type="pres">
      <dgm:prSet presAssocID="{86516C85-CEFC-45B1-BED6-B7BB805FF489}" presName="nodeTx" presStyleLbl="node1" presStyleIdx="0" presStyleCnt="5">
        <dgm:presLayoutVars>
          <dgm:bulletEnabled val="1"/>
        </dgm:presLayoutVars>
      </dgm:prSet>
      <dgm:spPr/>
      <dgm:t>
        <a:bodyPr/>
        <a:lstStyle/>
        <a:p>
          <a:endParaRPr lang="en-US"/>
        </a:p>
      </dgm:t>
    </dgm:pt>
    <dgm:pt modelId="{3F96D688-697E-4111-9F5B-6E3F315BECBC}" type="pres">
      <dgm:prSet presAssocID="{86516C85-CEFC-45B1-BED6-B7BB805FF489}" presName="invisiNode" presStyleLbl="node1" presStyleIdx="0" presStyleCnt="5"/>
      <dgm:spPr/>
      <dgm:t>
        <a:bodyPr/>
        <a:lstStyle/>
        <a:p>
          <a:endParaRPr lang="en-BZ"/>
        </a:p>
      </dgm:t>
    </dgm:pt>
    <dgm:pt modelId="{065C9227-9C15-419A-A2D3-BBB42559A9BC}" type="pres">
      <dgm:prSet presAssocID="{86516C85-CEFC-45B1-BED6-B7BB805FF489}" presName="imagNode" presStyleLbl="fgImgPlace1" presStyleIdx="0" presStyleCnt="5"/>
      <dgm:spPr>
        <a:blipFill>
          <a:blip xmlns:r="http://schemas.openxmlformats.org/officeDocument/2006/relationships" r:embed="rId1">
            <a:extLst>
              <a:ext uri="{28A0092B-C50C-407E-A947-70E740481C1C}"/>
            </a:extLst>
          </a:blip>
          <a:srcRect/>
          <a:stretch>
            <a:fillRect l="-30000" r="-30000"/>
          </a:stretch>
        </a:blipFill>
      </dgm:spPr>
      <dgm:t>
        <a:bodyPr/>
        <a:lstStyle/>
        <a:p>
          <a:endParaRPr lang="en-US"/>
        </a:p>
      </dgm:t>
    </dgm:pt>
    <dgm:pt modelId="{0BDE2681-7C60-4B73-BCF7-9E9B6903B2EF}" type="pres">
      <dgm:prSet presAssocID="{86E9CD85-711E-4862-B27C-4B13B079B61C}" presName="sibTrans" presStyleLbl="sibTrans2D1" presStyleIdx="0" presStyleCnt="0"/>
      <dgm:spPr/>
      <dgm:t>
        <a:bodyPr/>
        <a:lstStyle/>
        <a:p>
          <a:endParaRPr lang="en-US"/>
        </a:p>
      </dgm:t>
    </dgm:pt>
    <dgm:pt modelId="{9D8399EF-412C-4E4E-B993-5D4965BDAB0E}" type="pres">
      <dgm:prSet presAssocID="{3246F518-6695-4468-B12D-7C00FB06643F}" presName="compNode" presStyleCnt="0"/>
      <dgm:spPr/>
      <dgm:t>
        <a:bodyPr/>
        <a:lstStyle/>
        <a:p>
          <a:endParaRPr lang="en-BZ"/>
        </a:p>
      </dgm:t>
    </dgm:pt>
    <dgm:pt modelId="{823A98C8-2B86-4251-A8BB-46604C6189BF}" type="pres">
      <dgm:prSet presAssocID="{3246F518-6695-4468-B12D-7C00FB06643F}" presName="bkgdShape" presStyleLbl="node1" presStyleIdx="1" presStyleCnt="5"/>
      <dgm:spPr/>
      <dgm:t>
        <a:bodyPr/>
        <a:lstStyle/>
        <a:p>
          <a:endParaRPr lang="en-US"/>
        </a:p>
      </dgm:t>
    </dgm:pt>
    <dgm:pt modelId="{2BBB6A63-BA44-4A7C-A522-2475D9DBF0F7}" type="pres">
      <dgm:prSet presAssocID="{3246F518-6695-4468-B12D-7C00FB06643F}" presName="nodeTx" presStyleLbl="node1" presStyleIdx="1" presStyleCnt="5">
        <dgm:presLayoutVars>
          <dgm:bulletEnabled val="1"/>
        </dgm:presLayoutVars>
      </dgm:prSet>
      <dgm:spPr/>
      <dgm:t>
        <a:bodyPr/>
        <a:lstStyle/>
        <a:p>
          <a:endParaRPr lang="en-US"/>
        </a:p>
      </dgm:t>
    </dgm:pt>
    <dgm:pt modelId="{D29A3E36-1FFD-4DBA-95B5-5DA93D5E8B26}" type="pres">
      <dgm:prSet presAssocID="{3246F518-6695-4468-B12D-7C00FB06643F}" presName="invisiNode" presStyleLbl="node1" presStyleIdx="1" presStyleCnt="5"/>
      <dgm:spPr/>
      <dgm:t>
        <a:bodyPr/>
        <a:lstStyle/>
        <a:p>
          <a:endParaRPr lang="en-BZ"/>
        </a:p>
      </dgm:t>
    </dgm:pt>
    <dgm:pt modelId="{30AD0921-417C-4D1D-9F47-794AB2CEA3E7}" type="pres">
      <dgm:prSet presAssocID="{3246F518-6695-4468-B12D-7C00FB06643F}" presName="imagNode" presStyleLbl="fgImgPlace1" presStyleIdx="1" presStyleCnt="5"/>
      <dgm:spPr>
        <a:blipFill>
          <a:blip xmlns:r="http://schemas.openxmlformats.org/officeDocument/2006/relationships" r:embed="rId2">
            <a:extLst>
              <a:ext uri="{28A0092B-C50C-407E-A947-70E740481C1C}"/>
            </a:extLst>
          </a:blip>
          <a:srcRect/>
          <a:stretch>
            <a:fillRect l="-28000" r="-28000"/>
          </a:stretch>
        </a:blipFill>
      </dgm:spPr>
      <dgm:t>
        <a:bodyPr/>
        <a:lstStyle/>
        <a:p>
          <a:endParaRPr lang="en-US"/>
        </a:p>
      </dgm:t>
    </dgm:pt>
    <dgm:pt modelId="{0184A2FA-AF19-4608-982F-775E3B46EEA4}" type="pres">
      <dgm:prSet presAssocID="{F2853EB1-BB9D-45C1-A958-8588C09D38C8}" presName="sibTrans" presStyleLbl="sibTrans2D1" presStyleIdx="0" presStyleCnt="0"/>
      <dgm:spPr/>
      <dgm:t>
        <a:bodyPr/>
        <a:lstStyle/>
        <a:p>
          <a:endParaRPr lang="en-US"/>
        </a:p>
      </dgm:t>
    </dgm:pt>
    <dgm:pt modelId="{10B1DB24-1473-43E1-9431-5C585A3A5219}" type="pres">
      <dgm:prSet presAssocID="{5D5DFEF3-3DF4-47B6-82B1-E4CD8B8B35A2}" presName="compNode" presStyleCnt="0"/>
      <dgm:spPr/>
      <dgm:t>
        <a:bodyPr/>
        <a:lstStyle/>
        <a:p>
          <a:endParaRPr lang="en-BZ"/>
        </a:p>
      </dgm:t>
    </dgm:pt>
    <dgm:pt modelId="{20244E33-F404-4890-A3A0-D5A1C563F330}" type="pres">
      <dgm:prSet presAssocID="{5D5DFEF3-3DF4-47B6-82B1-E4CD8B8B35A2}" presName="bkgdShape" presStyleLbl="node1" presStyleIdx="2" presStyleCnt="5"/>
      <dgm:spPr/>
      <dgm:t>
        <a:bodyPr/>
        <a:lstStyle/>
        <a:p>
          <a:endParaRPr lang="en-US"/>
        </a:p>
      </dgm:t>
    </dgm:pt>
    <dgm:pt modelId="{BF10AB53-269B-4DB5-9AA4-CC09CFB061BB}" type="pres">
      <dgm:prSet presAssocID="{5D5DFEF3-3DF4-47B6-82B1-E4CD8B8B35A2}" presName="nodeTx" presStyleLbl="node1" presStyleIdx="2" presStyleCnt="5">
        <dgm:presLayoutVars>
          <dgm:bulletEnabled val="1"/>
        </dgm:presLayoutVars>
      </dgm:prSet>
      <dgm:spPr/>
      <dgm:t>
        <a:bodyPr/>
        <a:lstStyle/>
        <a:p>
          <a:endParaRPr lang="en-US"/>
        </a:p>
      </dgm:t>
    </dgm:pt>
    <dgm:pt modelId="{D2CBF7A8-23F2-4E10-A2D4-E763F64B91C6}" type="pres">
      <dgm:prSet presAssocID="{5D5DFEF3-3DF4-47B6-82B1-E4CD8B8B35A2}" presName="invisiNode" presStyleLbl="node1" presStyleIdx="2" presStyleCnt="5"/>
      <dgm:spPr/>
      <dgm:t>
        <a:bodyPr/>
        <a:lstStyle/>
        <a:p>
          <a:endParaRPr lang="en-BZ"/>
        </a:p>
      </dgm:t>
    </dgm:pt>
    <dgm:pt modelId="{1C7BE7F3-A2A1-4B1E-BB6D-72CB1DD61CF9}" type="pres">
      <dgm:prSet presAssocID="{5D5DFEF3-3DF4-47B6-82B1-E4CD8B8B35A2}" presName="imagNode" presStyleLbl="fgImgPlace1" presStyleIdx="2" presStyleCnt="5"/>
      <dgm:spPr>
        <a:blipFill>
          <a:blip xmlns:r="http://schemas.openxmlformats.org/officeDocument/2006/relationships" r:embed="rId3">
            <a:extLst>
              <a:ext uri="{28A0092B-C50C-407E-A947-70E740481C1C}"/>
            </a:extLst>
          </a:blip>
          <a:srcRect/>
          <a:stretch>
            <a:fillRect l="-17000" r="-17000"/>
          </a:stretch>
        </a:blipFill>
      </dgm:spPr>
      <dgm:t>
        <a:bodyPr/>
        <a:lstStyle/>
        <a:p>
          <a:endParaRPr lang="en-BZ"/>
        </a:p>
      </dgm:t>
    </dgm:pt>
    <dgm:pt modelId="{A539730A-7A68-43FD-80E5-F2C551B4ECA1}" type="pres">
      <dgm:prSet presAssocID="{A8F27217-27FF-494D-966D-FFF55A34A8EE}" presName="sibTrans" presStyleLbl="sibTrans2D1" presStyleIdx="0" presStyleCnt="0"/>
      <dgm:spPr/>
      <dgm:t>
        <a:bodyPr/>
        <a:lstStyle/>
        <a:p>
          <a:endParaRPr lang="en-US"/>
        </a:p>
      </dgm:t>
    </dgm:pt>
    <dgm:pt modelId="{8AF89C5D-B194-406B-B1B6-01B8F88B1A10}" type="pres">
      <dgm:prSet presAssocID="{81A05055-8E5B-424F-B0A1-0996606ADBA2}" presName="compNode" presStyleCnt="0"/>
      <dgm:spPr/>
      <dgm:t>
        <a:bodyPr/>
        <a:lstStyle/>
        <a:p>
          <a:endParaRPr lang="en-BZ"/>
        </a:p>
      </dgm:t>
    </dgm:pt>
    <dgm:pt modelId="{EAA57EFF-53F5-4308-9A80-8DBA1D09D21B}" type="pres">
      <dgm:prSet presAssocID="{81A05055-8E5B-424F-B0A1-0996606ADBA2}" presName="bkgdShape" presStyleLbl="node1" presStyleIdx="3" presStyleCnt="5"/>
      <dgm:spPr/>
      <dgm:t>
        <a:bodyPr/>
        <a:lstStyle/>
        <a:p>
          <a:endParaRPr lang="en-US"/>
        </a:p>
      </dgm:t>
    </dgm:pt>
    <dgm:pt modelId="{690D999F-142E-4A18-838F-155EEE939A47}" type="pres">
      <dgm:prSet presAssocID="{81A05055-8E5B-424F-B0A1-0996606ADBA2}" presName="nodeTx" presStyleLbl="node1" presStyleIdx="3" presStyleCnt="5">
        <dgm:presLayoutVars>
          <dgm:bulletEnabled val="1"/>
        </dgm:presLayoutVars>
      </dgm:prSet>
      <dgm:spPr/>
      <dgm:t>
        <a:bodyPr/>
        <a:lstStyle/>
        <a:p>
          <a:endParaRPr lang="en-US"/>
        </a:p>
      </dgm:t>
    </dgm:pt>
    <dgm:pt modelId="{57DFE6F9-A700-4412-A630-858D232EE764}" type="pres">
      <dgm:prSet presAssocID="{81A05055-8E5B-424F-B0A1-0996606ADBA2}" presName="invisiNode" presStyleLbl="node1" presStyleIdx="3" presStyleCnt="5"/>
      <dgm:spPr/>
      <dgm:t>
        <a:bodyPr/>
        <a:lstStyle/>
        <a:p>
          <a:endParaRPr lang="en-BZ"/>
        </a:p>
      </dgm:t>
    </dgm:pt>
    <dgm:pt modelId="{43EF5CF0-2CFA-4303-9EE4-F787A3163EF7}" type="pres">
      <dgm:prSet presAssocID="{81A05055-8E5B-424F-B0A1-0996606ADBA2}" presName="imagNode" presStyleLbl="fgImgPlace1" presStyleIdx="3" presStyleCnt="5"/>
      <dgm:spPr>
        <a:blipFill>
          <a:blip xmlns:r="http://schemas.openxmlformats.org/officeDocument/2006/relationships" r:embed="rId4" cstate="print">
            <a:extLst>
              <a:ext uri="{28A0092B-C50C-407E-A947-70E740481C1C}"/>
            </a:extLst>
          </a:blip>
          <a:srcRect/>
          <a:stretch>
            <a:fillRect l="-17000" r="-17000"/>
          </a:stretch>
        </a:blipFill>
      </dgm:spPr>
      <dgm:t>
        <a:bodyPr/>
        <a:lstStyle/>
        <a:p>
          <a:endParaRPr lang="en-US"/>
        </a:p>
      </dgm:t>
    </dgm:pt>
    <dgm:pt modelId="{6E76E2AB-4EE1-4186-A986-3D41FC226220}" type="pres">
      <dgm:prSet presAssocID="{17FC427C-ACD0-44D2-BEB1-70A592975C8C}" presName="sibTrans" presStyleLbl="sibTrans2D1" presStyleIdx="0" presStyleCnt="0"/>
      <dgm:spPr/>
      <dgm:t>
        <a:bodyPr/>
        <a:lstStyle/>
        <a:p>
          <a:endParaRPr lang="en-BZ"/>
        </a:p>
      </dgm:t>
    </dgm:pt>
    <dgm:pt modelId="{7665DFF1-2546-41AF-99CB-91925953DC59}" type="pres">
      <dgm:prSet presAssocID="{DF709CC2-A84E-4BBE-AA21-C53522222493}" presName="compNode" presStyleCnt="0"/>
      <dgm:spPr/>
    </dgm:pt>
    <dgm:pt modelId="{911857C9-A5CC-4823-BD19-4D958F01C190}" type="pres">
      <dgm:prSet presAssocID="{DF709CC2-A84E-4BBE-AA21-C53522222493}" presName="bkgdShape" presStyleLbl="node1" presStyleIdx="4" presStyleCnt="5"/>
      <dgm:spPr/>
      <dgm:t>
        <a:bodyPr/>
        <a:lstStyle/>
        <a:p>
          <a:endParaRPr lang="en-BZ"/>
        </a:p>
      </dgm:t>
    </dgm:pt>
    <dgm:pt modelId="{671878C9-C73A-4295-9693-F990E04609A2}" type="pres">
      <dgm:prSet presAssocID="{DF709CC2-A84E-4BBE-AA21-C53522222493}" presName="nodeTx" presStyleLbl="node1" presStyleIdx="4" presStyleCnt="5">
        <dgm:presLayoutVars>
          <dgm:bulletEnabled val="1"/>
        </dgm:presLayoutVars>
      </dgm:prSet>
      <dgm:spPr/>
      <dgm:t>
        <a:bodyPr/>
        <a:lstStyle/>
        <a:p>
          <a:endParaRPr lang="en-BZ"/>
        </a:p>
      </dgm:t>
    </dgm:pt>
    <dgm:pt modelId="{DEE22F20-09EC-4A29-9410-58C3C03C8F3C}" type="pres">
      <dgm:prSet presAssocID="{DF709CC2-A84E-4BBE-AA21-C53522222493}" presName="invisiNode" presStyleLbl="node1" presStyleIdx="4" presStyleCnt="5"/>
      <dgm:spPr/>
    </dgm:pt>
    <dgm:pt modelId="{184C2FAD-BC21-4309-A4D2-02229F349E5A}" type="pres">
      <dgm:prSet presAssocID="{DF709CC2-A84E-4BBE-AA21-C53522222493}" presName="imagNode" presStyleLbl="fgImgPlace1" presStyleIdx="4" presStyleCnt="5"/>
      <dgm:spPr>
        <a:blipFill rotWithShape="0">
          <a:blip xmlns:r="http://schemas.openxmlformats.org/officeDocument/2006/relationships" r:embed="rId5"/>
          <a:stretch>
            <a:fillRect/>
          </a:stretch>
        </a:blipFill>
      </dgm:spPr>
      <dgm:t>
        <a:bodyPr/>
        <a:lstStyle/>
        <a:p>
          <a:endParaRPr lang="en-BZ"/>
        </a:p>
      </dgm:t>
    </dgm:pt>
  </dgm:ptLst>
  <dgm:cxnLst>
    <dgm:cxn modelId="{5DDC6CA2-7668-4750-AF62-1F146B7EA92C}" type="presOf" srcId="{17FC427C-ACD0-44D2-BEB1-70A592975C8C}" destId="{6E76E2AB-4EE1-4186-A986-3D41FC226220}" srcOrd="0" destOrd="0" presId="urn:microsoft.com/office/officeart/2005/8/layout/hList7#1"/>
    <dgm:cxn modelId="{2E08825C-1B83-4C01-9B12-CE196CAABFB5}" type="presOf" srcId="{81A05055-8E5B-424F-B0A1-0996606ADBA2}" destId="{690D999F-142E-4A18-838F-155EEE939A47}" srcOrd="1" destOrd="0" presId="urn:microsoft.com/office/officeart/2005/8/layout/hList7#1"/>
    <dgm:cxn modelId="{7999BB9F-BC5F-41F1-8916-B2E467F4EDDA}" type="presOf" srcId="{DF709CC2-A84E-4BBE-AA21-C53522222493}" destId="{911857C9-A5CC-4823-BD19-4D958F01C190}" srcOrd="0" destOrd="0" presId="urn:microsoft.com/office/officeart/2005/8/layout/hList7#1"/>
    <dgm:cxn modelId="{48386D33-11FE-4F2D-8237-EB009BF6652D}" type="presOf" srcId="{86516C85-CEFC-45B1-BED6-B7BB805FF489}" destId="{ED4B8079-8D35-49CF-B278-80E8CBB38E81}" srcOrd="1" destOrd="0" presId="urn:microsoft.com/office/officeart/2005/8/layout/hList7#1"/>
    <dgm:cxn modelId="{20B0524B-8DA3-4A62-85FF-2E2CAFE894A5}" srcId="{C66DE34A-E093-4D16-879F-BE2B43BD5CA2}" destId="{81A05055-8E5B-424F-B0A1-0996606ADBA2}" srcOrd="3" destOrd="0" parTransId="{26761AF8-956C-46FD-94E0-7C17D9090539}" sibTransId="{17FC427C-ACD0-44D2-BEB1-70A592975C8C}"/>
    <dgm:cxn modelId="{7E64D88B-0328-4772-A948-37A59673F8B9}" type="presOf" srcId="{3246F518-6695-4468-B12D-7C00FB06643F}" destId="{2BBB6A63-BA44-4A7C-A522-2475D9DBF0F7}" srcOrd="1" destOrd="0" presId="urn:microsoft.com/office/officeart/2005/8/layout/hList7#1"/>
    <dgm:cxn modelId="{4F680C86-CE6F-4CAA-AA95-70A688A45EB8}" srcId="{C66DE34A-E093-4D16-879F-BE2B43BD5CA2}" destId="{5D5DFEF3-3DF4-47B6-82B1-E4CD8B8B35A2}" srcOrd="2" destOrd="0" parTransId="{F9045095-7AD0-4C1E-B09C-64E5F38742C5}" sibTransId="{A8F27217-27FF-494D-966D-FFF55A34A8EE}"/>
    <dgm:cxn modelId="{47F45CDE-387E-4DDA-BAD7-62730E5C2EB5}" type="presOf" srcId="{3246F518-6695-4468-B12D-7C00FB06643F}" destId="{823A98C8-2B86-4251-A8BB-46604C6189BF}" srcOrd="0" destOrd="0" presId="urn:microsoft.com/office/officeart/2005/8/layout/hList7#1"/>
    <dgm:cxn modelId="{0BD7B9D1-1100-46E1-B989-F9E15C04560F}" type="presOf" srcId="{5D5DFEF3-3DF4-47B6-82B1-E4CD8B8B35A2}" destId="{BF10AB53-269B-4DB5-9AA4-CC09CFB061BB}" srcOrd="1" destOrd="0" presId="urn:microsoft.com/office/officeart/2005/8/layout/hList7#1"/>
    <dgm:cxn modelId="{4B1BB296-28E7-475B-9242-FC13A8A51C6D}" srcId="{C66DE34A-E093-4D16-879F-BE2B43BD5CA2}" destId="{3246F518-6695-4468-B12D-7C00FB06643F}" srcOrd="1" destOrd="0" parTransId="{375C4F6C-75C7-40BE-8AF5-EA500CD7524C}" sibTransId="{F2853EB1-BB9D-45C1-A958-8588C09D38C8}"/>
    <dgm:cxn modelId="{07587415-8D3B-425B-AC35-8551867B2195}" srcId="{C66DE34A-E093-4D16-879F-BE2B43BD5CA2}" destId="{86516C85-CEFC-45B1-BED6-B7BB805FF489}" srcOrd="0" destOrd="0" parTransId="{4300FCED-C74D-4AD6-A224-1EB401168DF2}" sibTransId="{86E9CD85-711E-4862-B27C-4B13B079B61C}"/>
    <dgm:cxn modelId="{9776511C-9248-42A6-A74F-9D3AF71033FC}" type="presOf" srcId="{81A05055-8E5B-424F-B0A1-0996606ADBA2}" destId="{EAA57EFF-53F5-4308-9A80-8DBA1D09D21B}" srcOrd="0" destOrd="0" presId="urn:microsoft.com/office/officeart/2005/8/layout/hList7#1"/>
    <dgm:cxn modelId="{2FE35ABF-7F37-4EDB-AA9E-8F24828FD631}" type="presOf" srcId="{86516C85-CEFC-45B1-BED6-B7BB805FF489}" destId="{EB650D6F-9320-45F9-96C1-33184CA9ABF1}" srcOrd="0" destOrd="0" presId="urn:microsoft.com/office/officeart/2005/8/layout/hList7#1"/>
    <dgm:cxn modelId="{A158E396-48FF-4A80-8BB1-8FE16ECDFC4F}" type="presOf" srcId="{DF709CC2-A84E-4BBE-AA21-C53522222493}" destId="{671878C9-C73A-4295-9693-F990E04609A2}" srcOrd="1" destOrd="0" presId="urn:microsoft.com/office/officeart/2005/8/layout/hList7#1"/>
    <dgm:cxn modelId="{7933686C-4CEA-4045-BE5C-4732057BB4A7}" type="presOf" srcId="{C66DE34A-E093-4D16-879F-BE2B43BD5CA2}" destId="{B42ADB4A-7F1C-43D1-8344-1C2D7D3B7923}" srcOrd="0" destOrd="0" presId="urn:microsoft.com/office/officeart/2005/8/layout/hList7#1"/>
    <dgm:cxn modelId="{9096BC95-785F-481E-BB85-834D8843EEC4}" type="presOf" srcId="{A8F27217-27FF-494D-966D-FFF55A34A8EE}" destId="{A539730A-7A68-43FD-80E5-F2C551B4ECA1}" srcOrd="0" destOrd="0" presId="urn:microsoft.com/office/officeart/2005/8/layout/hList7#1"/>
    <dgm:cxn modelId="{8099CAE9-93D2-4BA0-935E-631E59894D13}" type="presOf" srcId="{86E9CD85-711E-4862-B27C-4B13B079B61C}" destId="{0BDE2681-7C60-4B73-BCF7-9E9B6903B2EF}" srcOrd="0" destOrd="0" presId="urn:microsoft.com/office/officeart/2005/8/layout/hList7#1"/>
    <dgm:cxn modelId="{FA84A9F4-4EB9-4B43-9C2B-EF1AE4A04C04}" type="presOf" srcId="{F2853EB1-BB9D-45C1-A958-8588C09D38C8}" destId="{0184A2FA-AF19-4608-982F-775E3B46EEA4}" srcOrd="0" destOrd="0" presId="urn:microsoft.com/office/officeart/2005/8/layout/hList7#1"/>
    <dgm:cxn modelId="{AE020A2A-AA4F-4543-AB25-FFB2EA3BB9D7}" srcId="{C66DE34A-E093-4D16-879F-BE2B43BD5CA2}" destId="{DF709CC2-A84E-4BBE-AA21-C53522222493}" srcOrd="4" destOrd="0" parTransId="{456D0070-1E0D-41E9-9DF7-75A856B85FFE}" sibTransId="{08DEFD6A-1D79-4609-8354-3004E25BEA23}"/>
    <dgm:cxn modelId="{072739B5-B135-4512-9DDA-8A7C1460203C}" type="presOf" srcId="{5D5DFEF3-3DF4-47B6-82B1-E4CD8B8B35A2}" destId="{20244E33-F404-4890-A3A0-D5A1C563F330}" srcOrd="0" destOrd="0" presId="urn:microsoft.com/office/officeart/2005/8/layout/hList7#1"/>
    <dgm:cxn modelId="{312C8019-F1A4-41E9-8363-A748BC4DB461}" type="presParOf" srcId="{B42ADB4A-7F1C-43D1-8344-1C2D7D3B7923}" destId="{AC18DE1A-7DF1-414A-86BE-CB29232794C3}" srcOrd="0" destOrd="0" presId="urn:microsoft.com/office/officeart/2005/8/layout/hList7#1"/>
    <dgm:cxn modelId="{43E561CC-460A-4F1D-ACA8-5A916996842E}" type="presParOf" srcId="{B42ADB4A-7F1C-43D1-8344-1C2D7D3B7923}" destId="{886F861A-121C-45D3-8DBC-6FCA410F2BE3}" srcOrd="1" destOrd="0" presId="urn:microsoft.com/office/officeart/2005/8/layout/hList7#1"/>
    <dgm:cxn modelId="{7A00E257-AC1F-4DA4-AB4C-851AAC3BD24A}" type="presParOf" srcId="{886F861A-121C-45D3-8DBC-6FCA410F2BE3}" destId="{B8248195-7DA4-47F3-B987-86C875CFB47E}" srcOrd="0" destOrd="0" presId="urn:microsoft.com/office/officeart/2005/8/layout/hList7#1"/>
    <dgm:cxn modelId="{6551D1AE-5C90-4376-B90F-EE392B5B0DE0}" type="presParOf" srcId="{B8248195-7DA4-47F3-B987-86C875CFB47E}" destId="{EB650D6F-9320-45F9-96C1-33184CA9ABF1}" srcOrd="0" destOrd="0" presId="urn:microsoft.com/office/officeart/2005/8/layout/hList7#1"/>
    <dgm:cxn modelId="{75C46887-ABD4-42DA-A627-B1F63FE1093C}" type="presParOf" srcId="{B8248195-7DA4-47F3-B987-86C875CFB47E}" destId="{ED4B8079-8D35-49CF-B278-80E8CBB38E81}" srcOrd="1" destOrd="0" presId="urn:microsoft.com/office/officeart/2005/8/layout/hList7#1"/>
    <dgm:cxn modelId="{3B2A7681-3FED-4131-A887-6ED5965C5D44}" type="presParOf" srcId="{B8248195-7DA4-47F3-B987-86C875CFB47E}" destId="{3F96D688-697E-4111-9F5B-6E3F315BECBC}" srcOrd="2" destOrd="0" presId="urn:microsoft.com/office/officeart/2005/8/layout/hList7#1"/>
    <dgm:cxn modelId="{DA1DBF21-39E3-4A30-8591-4AD102DF6D39}" type="presParOf" srcId="{B8248195-7DA4-47F3-B987-86C875CFB47E}" destId="{065C9227-9C15-419A-A2D3-BBB42559A9BC}" srcOrd="3" destOrd="0" presId="urn:microsoft.com/office/officeart/2005/8/layout/hList7#1"/>
    <dgm:cxn modelId="{C58DB7F5-F6AA-4074-9CDB-8FA50BB3AA26}" type="presParOf" srcId="{886F861A-121C-45D3-8DBC-6FCA410F2BE3}" destId="{0BDE2681-7C60-4B73-BCF7-9E9B6903B2EF}" srcOrd="1" destOrd="0" presId="urn:microsoft.com/office/officeart/2005/8/layout/hList7#1"/>
    <dgm:cxn modelId="{ECCFB2CB-24C0-49A2-8506-F35DD16DE05E}" type="presParOf" srcId="{886F861A-121C-45D3-8DBC-6FCA410F2BE3}" destId="{9D8399EF-412C-4E4E-B993-5D4965BDAB0E}" srcOrd="2" destOrd="0" presId="urn:microsoft.com/office/officeart/2005/8/layout/hList7#1"/>
    <dgm:cxn modelId="{4FB6E60C-9FB6-454A-A8D7-C77279F7E8AF}" type="presParOf" srcId="{9D8399EF-412C-4E4E-B993-5D4965BDAB0E}" destId="{823A98C8-2B86-4251-A8BB-46604C6189BF}" srcOrd="0" destOrd="0" presId="urn:microsoft.com/office/officeart/2005/8/layout/hList7#1"/>
    <dgm:cxn modelId="{6F3E7400-9F19-4E41-8035-7C2030CCA28E}" type="presParOf" srcId="{9D8399EF-412C-4E4E-B993-5D4965BDAB0E}" destId="{2BBB6A63-BA44-4A7C-A522-2475D9DBF0F7}" srcOrd="1" destOrd="0" presId="urn:microsoft.com/office/officeart/2005/8/layout/hList7#1"/>
    <dgm:cxn modelId="{DA6D9BCD-265C-46E0-A5B1-236C301EE83E}" type="presParOf" srcId="{9D8399EF-412C-4E4E-B993-5D4965BDAB0E}" destId="{D29A3E36-1FFD-4DBA-95B5-5DA93D5E8B26}" srcOrd="2" destOrd="0" presId="urn:microsoft.com/office/officeart/2005/8/layout/hList7#1"/>
    <dgm:cxn modelId="{E537C5AA-2EBD-407C-BA5F-5BD37C5D8E8B}" type="presParOf" srcId="{9D8399EF-412C-4E4E-B993-5D4965BDAB0E}" destId="{30AD0921-417C-4D1D-9F47-794AB2CEA3E7}" srcOrd="3" destOrd="0" presId="urn:microsoft.com/office/officeart/2005/8/layout/hList7#1"/>
    <dgm:cxn modelId="{BB2DFC1D-1718-4563-96CD-BBA313922C06}" type="presParOf" srcId="{886F861A-121C-45D3-8DBC-6FCA410F2BE3}" destId="{0184A2FA-AF19-4608-982F-775E3B46EEA4}" srcOrd="3" destOrd="0" presId="urn:microsoft.com/office/officeart/2005/8/layout/hList7#1"/>
    <dgm:cxn modelId="{654EB7EB-AF2A-4F9A-B27D-6AABC5A73A29}" type="presParOf" srcId="{886F861A-121C-45D3-8DBC-6FCA410F2BE3}" destId="{10B1DB24-1473-43E1-9431-5C585A3A5219}" srcOrd="4" destOrd="0" presId="urn:microsoft.com/office/officeart/2005/8/layout/hList7#1"/>
    <dgm:cxn modelId="{07ED3640-84E4-4928-ABD7-48E6F5AA4B60}" type="presParOf" srcId="{10B1DB24-1473-43E1-9431-5C585A3A5219}" destId="{20244E33-F404-4890-A3A0-D5A1C563F330}" srcOrd="0" destOrd="0" presId="urn:microsoft.com/office/officeart/2005/8/layout/hList7#1"/>
    <dgm:cxn modelId="{5EC4C208-99FE-4D85-9C7E-20A963FCEC28}" type="presParOf" srcId="{10B1DB24-1473-43E1-9431-5C585A3A5219}" destId="{BF10AB53-269B-4DB5-9AA4-CC09CFB061BB}" srcOrd="1" destOrd="0" presId="urn:microsoft.com/office/officeart/2005/8/layout/hList7#1"/>
    <dgm:cxn modelId="{D49C6897-E20E-490B-8F19-5D8AAD260729}" type="presParOf" srcId="{10B1DB24-1473-43E1-9431-5C585A3A5219}" destId="{D2CBF7A8-23F2-4E10-A2D4-E763F64B91C6}" srcOrd="2" destOrd="0" presId="urn:microsoft.com/office/officeart/2005/8/layout/hList7#1"/>
    <dgm:cxn modelId="{2741901E-E02A-4B32-B1A8-90026BFA57DA}" type="presParOf" srcId="{10B1DB24-1473-43E1-9431-5C585A3A5219}" destId="{1C7BE7F3-A2A1-4B1E-BB6D-72CB1DD61CF9}" srcOrd="3" destOrd="0" presId="urn:microsoft.com/office/officeart/2005/8/layout/hList7#1"/>
    <dgm:cxn modelId="{E5D7F2A3-AE82-4920-818E-DCF745B364E1}" type="presParOf" srcId="{886F861A-121C-45D3-8DBC-6FCA410F2BE3}" destId="{A539730A-7A68-43FD-80E5-F2C551B4ECA1}" srcOrd="5" destOrd="0" presId="urn:microsoft.com/office/officeart/2005/8/layout/hList7#1"/>
    <dgm:cxn modelId="{FC621A33-9003-4CB9-B287-BAA48B86DE2A}" type="presParOf" srcId="{886F861A-121C-45D3-8DBC-6FCA410F2BE3}" destId="{8AF89C5D-B194-406B-B1B6-01B8F88B1A10}" srcOrd="6" destOrd="0" presId="urn:microsoft.com/office/officeart/2005/8/layout/hList7#1"/>
    <dgm:cxn modelId="{06FE7EF1-74DF-4468-97B8-E49224AFC112}" type="presParOf" srcId="{8AF89C5D-B194-406B-B1B6-01B8F88B1A10}" destId="{EAA57EFF-53F5-4308-9A80-8DBA1D09D21B}" srcOrd="0" destOrd="0" presId="urn:microsoft.com/office/officeart/2005/8/layout/hList7#1"/>
    <dgm:cxn modelId="{5C2A9843-BDD5-4702-9925-B4ACC50E13D1}" type="presParOf" srcId="{8AF89C5D-B194-406B-B1B6-01B8F88B1A10}" destId="{690D999F-142E-4A18-838F-155EEE939A47}" srcOrd="1" destOrd="0" presId="urn:microsoft.com/office/officeart/2005/8/layout/hList7#1"/>
    <dgm:cxn modelId="{576C852C-9655-4D2A-80CF-B8C0B1496C10}" type="presParOf" srcId="{8AF89C5D-B194-406B-B1B6-01B8F88B1A10}" destId="{57DFE6F9-A700-4412-A630-858D232EE764}" srcOrd="2" destOrd="0" presId="urn:microsoft.com/office/officeart/2005/8/layout/hList7#1"/>
    <dgm:cxn modelId="{1BF2A6E5-21B2-464B-8B72-759B36EF2709}" type="presParOf" srcId="{8AF89C5D-B194-406B-B1B6-01B8F88B1A10}" destId="{43EF5CF0-2CFA-4303-9EE4-F787A3163EF7}" srcOrd="3" destOrd="0" presId="urn:microsoft.com/office/officeart/2005/8/layout/hList7#1"/>
    <dgm:cxn modelId="{B9C5AB0B-8CA4-4018-AC09-B5297C8D4F33}" type="presParOf" srcId="{886F861A-121C-45D3-8DBC-6FCA410F2BE3}" destId="{6E76E2AB-4EE1-4186-A986-3D41FC226220}" srcOrd="7" destOrd="0" presId="urn:microsoft.com/office/officeart/2005/8/layout/hList7#1"/>
    <dgm:cxn modelId="{79BB480F-0F48-4635-AE45-A56D80C51C9A}" type="presParOf" srcId="{886F861A-121C-45D3-8DBC-6FCA410F2BE3}" destId="{7665DFF1-2546-41AF-99CB-91925953DC59}" srcOrd="8" destOrd="0" presId="urn:microsoft.com/office/officeart/2005/8/layout/hList7#1"/>
    <dgm:cxn modelId="{57646F8B-C241-42AE-9EBB-5B2E5AD1501A}" type="presParOf" srcId="{7665DFF1-2546-41AF-99CB-91925953DC59}" destId="{911857C9-A5CC-4823-BD19-4D958F01C190}" srcOrd="0" destOrd="0" presId="urn:microsoft.com/office/officeart/2005/8/layout/hList7#1"/>
    <dgm:cxn modelId="{2A8C5CD0-7587-4B56-9915-9891EBCFF90C}" type="presParOf" srcId="{7665DFF1-2546-41AF-99CB-91925953DC59}" destId="{671878C9-C73A-4295-9693-F990E04609A2}" srcOrd="1" destOrd="0" presId="urn:microsoft.com/office/officeart/2005/8/layout/hList7#1"/>
    <dgm:cxn modelId="{E9138D95-EB57-4A0B-9110-F0636BD0BEA6}" type="presParOf" srcId="{7665DFF1-2546-41AF-99CB-91925953DC59}" destId="{DEE22F20-09EC-4A29-9410-58C3C03C8F3C}" srcOrd="2" destOrd="0" presId="urn:microsoft.com/office/officeart/2005/8/layout/hList7#1"/>
    <dgm:cxn modelId="{A9D14257-8BCA-45E7-AC46-B247AB7C0C4A}" type="presParOf" srcId="{7665DFF1-2546-41AF-99CB-91925953DC59}" destId="{184C2FAD-BC21-4309-A4D2-02229F349E5A}"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DFAA3D-8BD7-4C17-8D86-484346E479FD}" type="doc">
      <dgm:prSet loTypeId="urn:microsoft.com/office/officeart/2005/8/layout/target3" loCatId="list" qsTypeId="urn:microsoft.com/office/officeart/2005/8/quickstyle/simple1" qsCatId="simple" csTypeId="urn:microsoft.com/office/officeart/2005/8/colors/accent1_3" csCatId="accent1"/>
      <dgm:spPr/>
      <dgm:t>
        <a:bodyPr/>
        <a:lstStyle/>
        <a:p>
          <a:endParaRPr lang="en-US"/>
        </a:p>
      </dgm:t>
    </dgm:pt>
    <dgm:pt modelId="{D15C8E7A-4C61-456E-B4FC-68502B169105}">
      <dgm:prSet/>
      <dgm:spPr/>
      <dgm:t>
        <a:bodyPr/>
        <a:lstStyle/>
        <a:p>
          <a:pPr rtl="0"/>
          <a:r>
            <a:rPr lang="en-US" dirty="0" smtClean="0"/>
            <a:t>seeks to guide the identification and </a:t>
          </a:r>
          <a:r>
            <a:rPr lang="en-US" dirty="0" err="1" smtClean="0"/>
            <a:t>prioritisation</a:t>
          </a:r>
          <a:r>
            <a:rPr lang="en-US" dirty="0" smtClean="0"/>
            <a:t> of actions by regional and national stakeholders under each strategic element and goal area of the Regional Framework through the use of </a:t>
          </a:r>
          <a:r>
            <a:rPr lang="en-US" b="1" dirty="0" smtClean="0"/>
            <a:t>risk management approaches to decision-making</a:t>
          </a:r>
          <a:r>
            <a:rPr lang="en-US" dirty="0" smtClean="0"/>
            <a:t>. </a:t>
          </a:r>
          <a:endParaRPr lang="en-US" dirty="0"/>
        </a:p>
      </dgm:t>
    </dgm:pt>
    <dgm:pt modelId="{9C0BCBD0-26EE-42B2-A0F6-9D7B31BAC36A}" type="parTrans" cxnId="{848A0B38-B5E0-436D-AA68-30EF18D02BAB}">
      <dgm:prSet/>
      <dgm:spPr/>
      <dgm:t>
        <a:bodyPr/>
        <a:lstStyle/>
        <a:p>
          <a:endParaRPr lang="en-US"/>
        </a:p>
      </dgm:t>
    </dgm:pt>
    <dgm:pt modelId="{265B85E2-F98A-411F-AB41-7F631A567FAA}" type="sibTrans" cxnId="{848A0B38-B5E0-436D-AA68-30EF18D02BAB}">
      <dgm:prSet/>
      <dgm:spPr/>
      <dgm:t>
        <a:bodyPr/>
        <a:lstStyle/>
        <a:p>
          <a:endParaRPr lang="en-US"/>
        </a:p>
      </dgm:t>
    </dgm:pt>
    <dgm:pt modelId="{3DCB5C2C-1410-46DF-9EDD-93E0C2443B0A}">
      <dgm:prSet/>
      <dgm:spPr/>
      <dgm:t>
        <a:bodyPr/>
        <a:lstStyle/>
        <a:p>
          <a:pPr rtl="0"/>
          <a:r>
            <a:rPr lang="en-US" dirty="0" smtClean="0"/>
            <a:t>acknowledges that </a:t>
          </a:r>
          <a:r>
            <a:rPr lang="en-US" b="1" dirty="0" smtClean="0"/>
            <a:t>a transformational change </a:t>
          </a:r>
          <a:r>
            <a:rPr lang="en-US" dirty="0" smtClean="0"/>
            <a:t>in mind set, institutional arrangements, operating systems, collaborative approaches and integrated planning mechanisms are essential to deliver the strategic elements and goals of the regional framework.</a:t>
          </a:r>
          <a:endParaRPr lang="en-US" dirty="0"/>
        </a:p>
      </dgm:t>
    </dgm:pt>
    <dgm:pt modelId="{01D518D7-0F21-49A9-9E14-BD0FFBB58288}" type="parTrans" cxnId="{8F8DED15-7314-46EC-9138-199AA7AAD2A6}">
      <dgm:prSet/>
      <dgm:spPr/>
      <dgm:t>
        <a:bodyPr/>
        <a:lstStyle/>
        <a:p>
          <a:endParaRPr lang="en-US"/>
        </a:p>
      </dgm:t>
    </dgm:pt>
    <dgm:pt modelId="{A3949F97-FCB6-4E23-AA0B-F31200E9A604}" type="sibTrans" cxnId="{8F8DED15-7314-46EC-9138-199AA7AAD2A6}">
      <dgm:prSet/>
      <dgm:spPr/>
      <dgm:t>
        <a:bodyPr/>
        <a:lstStyle/>
        <a:p>
          <a:endParaRPr lang="en-US"/>
        </a:p>
      </dgm:t>
    </dgm:pt>
    <dgm:pt modelId="{B0656B0B-F6F0-4B20-9B61-51ED148DB016}" type="pres">
      <dgm:prSet presAssocID="{52DFAA3D-8BD7-4C17-8D86-484346E479FD}" presName="Name0" presStyleCnt="0">
        <dgm:presLayoutVars>
          <dgm:chMax val="7"/>
          <dgm:dir/>
          <dgm:animLvl val="lvl"/>
          <dgm:resizeHandles val="exact"/>
        </dgm:presLayoutVars>
      </dgm:prSet>
      <dgm:spPr/>
      <dgm:t>
        <a:bodyPr/>
        <a:lstStyle/>
        <a:p>
          <a:endParaRPr lang="en-US"/>
        </a:p>
      </dgm:t>
    </dgm:pt>
    <dgm:pt modelId="{147F64BC-D0FF-40CC-BFE6-B2EA13038263}" type="pres">
      <dgm:prSet presAssocID="{D15C8E7A-4C61-456E-B4FC-68502B169105}" presName="circle1" presStyleLbl="node1" presStyleIdx="0" presStyleCnt="2"/>
      <dgm:spPr/>
      <dgm:t>
        <a:bodyPr/>
        <a:lstStyle/>
        <a:p>
          <a:endParaRPr lang="en-BZ"/>
        </a:p>
      </dgm:t>
    </dgm:pt>
    <dgm:pt modelId="{AEC12E4C-DB47-49CE-836D-4DC1B8B6C1C4}" type="pres">
      <dgm:prSet presAssocID="{D15C8E7A-4C61-456E-B4FC-68502B169105}" presName="space" presStyleCnt="0"/>
      <dgm:spPr/>
      <dgm:t>
        <a:bodyPr/>
        <a:lstStyle/>
        <a:p>
          <a:endParaRPr lang="en-BZ"/>
        </a:p>
      </dgm:t>
    </dgm:pt>
    <dgm:pt modelId="{9A9A2F93-6BE1-4436-9BDB-C62FF173B5FB}" type="pres">
      <dgm:prSet presAssocID="{D15C8E7A-4C61-456E-B4FC-68502B169105}" presName="rect1" presStyleLbl="alignAcc1" presStyleIdx="0" presStyleCnt="2"/>
      <dgm:spPr/>
      <dgm:t>
        <a:bodyPr/>
        <a:lstStyle/>
        <a:p>
          <a:endParaRPr lang="en-US"/>
        </a:p>
      </dgm:t>
    </dgm:pt>
    <dgm:pt modelId="{138023E7-A62B-4586-9516-BE8FFBFD7027}" type="pres">
      <dgm:prSet presAssocID="{3DCB5C2C-1410-46DF-9EDD-93E0C2443B0A}" presName="vertSpace2" presStyleLbl="node1" presStyleIdx="0" presStyleCnt="2"/>
      <dgm:spPr/>
      <dgm:t>
        <a:bodyPr/>
        <a:lstStyle/>
        <a:p>
          <a:endParaRPr lang="en-BZ"/>
        </a:p>
      </dgm:t>
    </dgm:pt>
    <dgm:pt modelId="{9C42BDA7-8414-4C56-B131-645759E7784E}" type="pres">
      <dgm:prSet presAssocID="{3DCB5C2C-1410-46DF-9EDD-93E0C2443B0A}" presName="circle2" presStyleLbl="node1" presStyleIdx="1" presStyleCnt="2"/>
      <dgm:spPr/>
      <dgm:t>
        <a:bodyPr/>
        <a:lstStyle/>
        <a:p>
          <a:endParaRPr lang="en-BZ"/>
        </a:p>
      </dgm:t>
    </dgm:pt>
    <dgm:pt modelId="{CFC0E34D-5741-4BBB-8B33-126BF6513E06}" type="pres">
      <dgm:prSet presAssocID="{3DCB5C2C-1410-46DF-9EDD-93E0C2443B0A}" presName="rect2" presStyleLbl="alignAcc1" presStyleIdx="1" presStyleCnt="2"/>
      <dgm:spPr/>
      <dgm:t>
        <a:bodyPr/>
        <a:lstStyle/>
        <a:p>
          <a:endParaRPr lang="en-US"/>
        </a:p>
      </dgm:t>
    </dgm:pt>
    <dgm:pt modelId="{456E22EB-F95F-4AA4-8A89-D86302999EEA}" type="pres">
      <dgm:prSet presAssocID="{D15C8E7A-4C61-456E-B4FC-68502B169105}" presName="rect1ParTxNoCh" presStyleLbl="alignAcc1" presStyleIdx="1" presStyleCnt="2">
        <dgm:presLayoutVars>
          <dgm:chMax val="1"/>
          <dgm:bulletEnabled val="1"/>
        </dgm:presLayoutVars>
      </dgm:prSet>
      <dgm:spPr/>
      <dgm:t>
        <a:bodyPr/>
        <a:lstStyle/>
        <a:p>
          <a:endParaRPr lang="en-US"/>
        </a:p>
      </dgm:t>
    </dgm:pt>
    <dgm:pt modelId="{A3C82095-B8C4-453E-961C-05CD5F417862}" type="pres">
      <dgm:prSet presAssocID="{3DCB5C2C-1410-46DF-9EDD-93E0C2443B0A}" presName="rect2ParTxNoCh" presStyleLbl="alignAcc1" presStyleIdx="1" presStyleCnt="2">
        <dgm:presLayoutVars>
          <dgm:chMax val="1"/>
          <dgm:bulletEnabled val="1"/>
        </dgm:presLayoutVars>
      </dgm:prSet>
      <dgm:spPr/>
      <dgm:t>
        <a:bodyPr/>
        <a:lstStyle/>
        <a:p>
          <a:endParaRPr lang="en-US"/>
        </a:p>
      </dgm:t>
    </dgm:pt>
  </dgm:ptLst>
  <dgm:cxnLst>
    <dgm:cxn modelId="{873A64E1-C482-4512-8A00-63B26EEFE03E}" type="presOf" srcId="{D15C8E7A-4C61-456E-B4FC-68502B169105}" destId="{456E22EB-F95F-4AA4-8A89-D86302999EEA}" srcOrd="1" destOrd="0" presId="urn:microsoft.com/office/officeart/2005/8/layout/target3"/>
    <dgm:cxn modelId="{9C15E108-D0FE-44DF-8E10-EDC9B1EF504D}" type="presOf" srcId="{52DFAA3D-8BD7-4C17-8D86-484346E479FD}" destId="{B0656B0B-F6F0-4B20-9B61-51ED148DB016}" srcOrd="0" destOrd="0" presId="urn:microsoft.com/office/officeart/2005/8/layout/target3"/>
    <dgm:cxn modelId="{B0DE197F-C98C-46A0-9605-4E7E91B4A940}" type="presOf" srcId="{3DCB5C2C-1410-46DF-9EDD-93E0C2443B0A}" destId="{A3C82095-B8C4-453E-961C-05CD5F417862}" srcOrd="1" destOrd="0" presId="urn:microsoft.com/office/officeart/2005/8/layout/target3"/>
    <dgm:cxn modelId="{53A9A230-AB8A-438B-8157-D097C8B073D7}" type="presOf" srcId="{3DCB5C2C-1410-46DF-9EDD-93E0C2443B0A}" destId="{CFC0E34D-5741-4BBB-8B33-126BF6513E06}" srcOrd="0" destOrd="0" presId="urn:microsoft.com/office/officeart/2005/8/layout/target3"/>
    <dgm:cxn modelId="{5E817836-8029-489E-A62A-80F577537FF7}" type="presOf" srcId="{D15C8E7A-4C61-456E-B4FC-68502B169105}" destId="{9A9A2F93-6BE1-4436-9BDB-C62FF173B5FB}" srcOrd="0" destOrd="0" presId="urn:microsoft.com/office/officeart/2005/8/layout/target3"/>
    <dgm:cxn modelId="{848A0B38-B5E0-436D-AA68-30EF18D02BAB}" srcId="{52DFAA3D-8BD7-4C17-8D86-484346E479FD}" destId="{D15C8E7A-4C61-456E-B4FC-68502B169105}" srcOrd="0" destOrd="0" parTransId="{9C0BCBD0-26EE-42B2-A0F6-9D7B31BAC36A}" sibTransId="{265B85E2-F98A-411F-AB41-7F631A567FAA}"/>
    <dgm:cxn modelId="{8F8DED15-7314-46EC-9138-199AA7AAD2A6}" srcId="{52DFAA3D-8BD7-4C17-8D86-484346E479FD}" destId="{3DCB5C2C-1410-46DF-9EDD-93E0C2443B0A}" srcOrd="1" destOrd="0" parTransId="{01D518D7-0F21-49A9-9E14-BD0FFBB58288}" sibTransId="{A3949F97-FCB6-4E23-AA0B-F31200E9A604}"/>
    <dgm:cxn modelId="{360D9499-FB44-4B73-9991-4F9DF80E879B}" type="presParOf" srcId="{B0656B0B-F6F0-4B20-9B61-51ED148DB016}" destId="{147F64BC-D0FF-40CC-BFE6-B2EA13038263}" srcOrd="0" destOrd="0" presId="urn:microsoft.com/office/officeart/2005/8/layout/target3"/>
    <dgm:cxn modelId="{02607F9A-0359-485C-B80F-B6D31FF02709}" type="presParOf" srcId="{B0656B0B-F6F0-4B20-9B61-51ED148DB016}" destId="{AEC12E4C-DB47-49CE-836D-4DC1B8B6C1C4}" srcOrd="1" destOrd="0" presId="urn:microsoft.com/office/officeart/2005/8/layout/target3"/>
    <dgm:cxn modelId="{E7E7BB84-7484-4035-9AA9-C49D92FD9CAD}" type="presParOf" srcId="{B0656B0B-F6F0-4B20-9B61-51ED148DB016}" destId="{9A9A2F93-6BE1-4436-9BDB-C62FF173B5FB}" srcOrd="2" destOrd="0" presId="urn:microsoft.com/office/officeart/2005/8/layout/target3"/>
    <dgm:cxn modelId="{F74BC38C-9178-4917-8DE7-3EB4F56C2FD0}" type="presParOf" srcId="{B0656B0B-F6F0-4B20-9B61-51ED148DB016}" destId="{138023E7-A62B-4586-9516-BE8FFBFD7027}" srcOrd="3" destOrd="0" presId="urn:microsoft.com/office/officeart/2005/8/layout/target3"/>
    <dgm:cxn modelId="{4F67E9EE-77D8-4B5C-A43E-3F250B6D82AE}" type="presParOf" srcId="{B0656B0B-F6F0-4B20-9B61-51ED148DB016}" destId="{9C42BDA7-8414-4C56-B131-645759E7784E}" srcOrd="4" destOrd="0" presId="urn:microsoft.com/office/officeart/2005/8/layout/target3"/>
    <dgm:cxn modelId="{40770631-B603-4FDA-871C-96EEC77B5A11}" type="presParOf" srcId="{B0656B0B-F6F0-4B20-9B61-51ED148DB016}" destId="{CFC0E34D-5741-4BBB-8B33-126BF6513E06}" srcOrd="5" destOrd="0" presId="urn:microsoft.com/office/officeart/2005/8/layout/target3"/>
    <dgm:cxn modelId="{7E367EC4-077D-4E89-BF70-A6380919FAD2}" type="presParOf" srcId="{B0656B0B-F6F0-4B20-9B61-51ED148DB016}" destId="{456E22EB-F95F-4AA4-8A89-D86302999EEA}" srcOrd="6" destOrd="0" presId="urn:microsoft.com/office/officeart/2005/8/layout/target3"/>
    <dgm:cxn modelId="{B7A5D1C8-B627-4D98-9580-99BFB8DF126E}" type="presParOf" srcId="{B0656B0B-F6F0-4B20-9B61-51ED148DB016}" destId="{A3C82095-B8C4-453E-961C-05CD5F417862}" srcOrd="7"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650D6F-9320-45F9-96C1-33184CA9ABF1}">
      <dsp:nvSpPr>
        <dsp:cNvPr id="0" name=""/>
        <dsp:cNvSpPr/>
      </dsp:nvSpPr>
      <dsp:spPr>
        <a:xfrm>
          <a:off x="0" y="0"/>
          <a:ext cx="1607343" cy="42484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0">
            <a:lnSpc>
              <a:spcPct val="90000"/>
            </a:lnSpc>
            <a:spcBef>
              <a:spcPct val="0"/>
            </a:spcBef>
            <a:spcAft>
              <a:spcPct val="35000"/>
            </a:spcAft>
          </a:pPr>
          <a:r>
            <a:rPr lang="en-US" sz="1100" b="1" kern="1200" dirty="0" smtClean="0"/>
            <a:t>Mainstreaming Climate Change into the SUSTAINABLE DEVELOPMENT AGENDA and work </a:t>
          </a:r>
          <a:r>
            <a:rPr lang="en-US" sz="1100" b="1" kern="1200" dirty="0" err="1" smtClean="0"/>
            <a:t>programmes</a:t>
          </a:r>
          <a:r>
            <a:rPr lang="en-US" sz="1100" b="1" kern="1200" dirty="0" smtClean="0"/>
            <a:t> of public and private institutions in all Caribbean Community countries at all levels</a:t>
          </a:r>
          <a:endParaRPr lang="en-US" sz="1100" b="1" kern="1200" dirty="0"/>
        </a:p>
      </dsp:txBody>
      <dsp:txXfrm>
        <a:off x="0" y="1699388"/>
        <a:ext cx="1607343" cy="1699388"/>
      </dsp:txXfrm>
    </dsp:sp>
    <dsp:sp modelId="{065C9227-9C15-419A-A2D3-BBB42559A9BC}">
      <dsp:nvSpPr>
        <dsp:cNvPr id="0" name=""/>
        <dsp:cNvSpPr/>
      </dsp:nvSpPr>
      <dsp:spPr>
        <a:xfrm>
          <a:off x="96301" y="254908"/>
          <a:ext cx="1414740" cy="1414740"/>
        </a:xfrm>
        <a:prstGeom prst="ellipse">
          <a:avLst/>
        </a:prstGeom>
        <a:blipFill>
          <a:blip xmlns:r="http://schemas.openxmlformats.org/officeDocument/2006/relationships" r:embed="rId1">
            <a:extLst>
              <a:ext uri="{28A0092B-C50C-407E-A947-70E740481C1C}"/>
            </a:extLst>
          </a:blip>
          <a:srcRect/>
          <a:stretch>
            <a:fillRect l="-30000" r="-3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3A98C8-2B86-4251-A8BB-46604C6189BF}">
      <dsp:nvSpPr>
        <dsp:cNvPr id="0" name=""/>
        <dsp:cNvSpPr/>
      </dsp:nvSpPr>
      <dsp:spPr>
        <a:xfrm>
          <a:off x="1655564" y="0"/>
          <a:ext cx="1607343" cy="42484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0">
            <a:lnSpc>
              <a:spcPct val="90000"/>
            </a:lnSpc>
            <a:spcBef>
              <a:spcPct val="0"/>
            </a:spcBef>
            <a:spcAft>
              <a:spcPct val="35000"/>
            </a:spcAft>
          </a:pPr>
          <a:r>
            <a:rPr lang="en-US" sz="1100" b="1" kern="1200" dirty="0" smtClean="0"/>
            <a:t>Promoting systems and actions to REDUCE THE VULNERABILITY of Caribbean Community countries to global Climate Change wherever possible</a:t>
          </a:r>
          <a:endParaRPr lang="en-US" sz="1100" kern="1200" dirty="0"/>
        </a:p>
      </dsp:txBody>
      <dsp:txXfrm>
        <a:off x="1655564" y="1699388"/>
        <a:ext cx="1607343" cy="1699388"/>
      </dsp:txXfrm>
    </dsp:sp>
    <dsp:sp modelId="{30AD0921-417C-4D1D-9F47-794AB2CEA3E7}">
      <dsp:nvSpPr>
        <dsp:cNvPr id="0" name=""/>
        <dsp:cNvSpPr/>
      </dsp:nvSpPr>
      <dsp:spPr>
        <a:xfrm>
          <a:off x="1751865" y="254908"/>
          <a:ext cx="1414740" cy="1414740"/>
        </a:xfrm>
        <a:prstGeom prst="ellipse">
          <a:avLst/>
        </a:prstGeom>
        <a:blipFill>
          <a:blip xmlns:r="http://schemas.openxmlformats.org/officeDocument/2006/relationships" r:embed="rId2">
            <a:extLst>
              <a:ext uri="{28A0092B-C50C-407E-A947-70E740481C1C}"/>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244E33-F404-4890-A3A0-D5A1C563F330}">
      <dsp:nvSpPr>
        <dsp:cNvPr id="0" name=""/>
        <dsp:cNvSpPr/>
      </dsp:nvSpPr>
      <dsp:spPr>
        <a:xfrm>
          <a:off x="3311128" y="0"/>
          <a:ext cx="1607343" cy="42484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0">
            <a:lnSpc>
              <a:spcPct val="90000"/>
            </a:lnSpc>
            <a:spcBef>
              <a:spcPct val="0"/>
            </a:spcBef>
            <a:spcAft>
              <a:spcPct val="35000"/>
            </a:spcAft>
          </a:pPr>
          <a:r>
            <a:rPr lang="en-US" sz="1100" b="1" kern="1200" dirty="0" smtClean="0"/>
            <a:t>Promoting measures to DERIVE BENEFIT FROM THE PRUDENT MANAGEMENT of forests, wetlands, and the natural environment, in general, and to protect that natural environment</a:t>
          </a:r>
          <a:endParaRPr lang="en-US" sz="1100" b="1" kern="1200" dirty="0"/>
        </a:p>
      </dsp:txBody>
      <dsp:txXfrm>
        <a:off x="3311128" y="1699388"/>
        <a:ext cx="1607343" cy="1699388"/>
      </dsp:txXfrm>
    </dsp:sp>
    <dsp:sp modelId="{1C7BE7F3-A2A1-4B1E-BB6D-72CB1DD61CF9}">
      <dsp:nvSpPr>
        <dsp:cNvPr id="0" name=""/>
        <dsp:cNvSpPr/>
      </dsp:nvSpPr>
      <dsp:spPr>
        <a:xfrm>
          <a:off x="3407429" y="254908"/>
          <a:ext cx="1414740" cy="1414740"/>
        </a:xfrm>
        <a:prstGeom prst="ellipse">
          <a:avLst/>
        </a:prstGeom>
        <a:blipFill>
          <a:blip xmlns:r="http://schemas.openxmlformats.org/officeDocument/2006/relationships" r:embed="rId3">
            <a:extLst>
              <a:ext uri="{28A0092B-C50C-407E-A947-70E740481C1C}"/>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A57EFF-53F5-4308-9A80-8DBA1D09D21B}">
      <dsp:nvSpPr>
        <dsp:cNvPr id="0" name=""/>
        <dsp:cNvSpPr/>
      </dsp:nvSpPr>
      <dsp:spPr>
        <a:xfrm>
          <a:off x="4966692" y="0"/>
          <a:ext cx="1607343" cy="42484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rtl="0">
            <a:lnSpc>
              <a:spcPct val="90000"/>
            </a:lnSpc>
            <a:spcBef>
              <a:spcPct val="0"/>
            </a:spcBef>
            <a:spcAft>
              <a:spcPct val="35000"/>
            </a:spcAft>
          </a:pPr>
          <a:r>
            <a:rPr lang="en-US" sz="1100" b="1" kern="1200" dirty="0" smtClean="0"/>
            <a:t>Promoting actions and arrangements to REDUCE GREENHOUSE GAS EMISSIONS, including those aimed at energy-use efficiency by increasingly resorting to low-emission renewable energy sources</a:t>
          </a:r>
          <a:endParaRPr lang="en-US" sz="1100" b="1" kern="1200" dirty="0"/>
        </a:p>
      </dsp:txBody>
      <dsp:txXfrm>
        <a:off x="4966692" y="1699388"/>
        <a:ext cx="1607343" cy="1699388"/>
      </dsp:txXfrm>
    </dsp:sp>
    <dsp:sp modelId="{43EF5CF0-2CFA-4303-9EE4-F787A3163EF7}">
      <dsp:nvSpPr>
        <dsp:cNvPr id="0" name=""/>
        <dsp:cNvSpPr/>
      </dsp:nvSpPr>
      <dsp:spPr>
        <a:xfrm>
          <a:off x="5062993" y="254908"/>
          <a:ext cx="1414740" cy="1414740"/>
        </a:xfrm>
        <a:prstGeom prst="ellipse">
          <a:avLst/>
        </a:prstGeom>
        <a:blipFill>
          <a:blip xmlns:r="http://schemas.openxmlformats.org/officeDocument/2006/relationships" r:embed="rId4" cstate="print">
            <a:extLst>
              <a:ext uri="{28A0092B-C50C-407E-A947-70E740481C1C}"/>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1857C9-A5CC-4823-BD19-4D958F01C190}">
      <dsp:nvSpPr>
        <dsp:cNvPr id="0" name=""/>
        <dsp:cNvSpPr/>
      </dsp:nvSpPr>
      <dsp:spPr>
        <a:xfrm>
          <a:off x="6622256" y="0"/>
          <a:ext cx="1607343" cy="42484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BZ" sz="1100" kern="1200" dirty="0" smtClean="0"/>
            <a:t>Promote implementation of </a:t>
          </a:r>
          <a:r>
            <a:rPr lang="en-BZ" sz="1100" b="1" kern="1200" dirty="0" smtClean="0"/>
            <a:t>SPECIFIC ADAPTATION MEASURES </a:t>
          </a:r>
          <a:r>
            <a:rPr lang="en-BZ" sz="1100" kern="1200" dirty="0" smtClean="0"/>
            <a:t>to address key vulnerabilities in the Region. </a:t>
          </a:r>
          <a:endParaRPr lang="en-BZ" sz="1100" kern="1200" dirty="0"/>
        </a:p>
      </dsp:txBody>
      <dsp:txXfrm>
        <a:off x="6622256" y="1699388"/>
        <a:ext cx="1607343" cy="1699388"/>
      </dsp:txXfrm>
    </dsp:sp>
    <dsp:sp modelId="{184C2FAD-BC21-4309-A4D2-02229F349E5A}">
      <dsp:nvSpPr>
        <dsp:cNvPr id="0" name=""/>
        <dsp:cNvSpPr/>
      </dsp:nvSpPr>
      <dsp:spPr>
        <a:xfrm>
          <a:off x="6718557" y="254908"/>
          <a:ext cx="1414740" cy="1414740"/>
        </a:xfrm>
        <a:prstGeom prst="ellipse">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18DE1A-7DF1-414A-86BE-CB29232794C3}">
      <dsp:nvSpPr>
        <dsp:cNvPr id="0" name=""/>
        <dsp:cNvSpPr/>
      </dsp:nvSpPr>
      <dsp:spPr>
        <a:xfrm>
          <a:off x="304804" y="3330926"/>
          <a:ext cx="7571232" cy="637270"/>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7F64BC-D0FF-40CC-BFE6-B2EA13038263}">
      <dsp:nvSpPr>
        <dsp:cNvPr id="0" name=""/>
        <dsp:cNvSpPr/>
      </dsp:nvSpPr>
      <dsp:spPr>
        <a:xfrm>
          <a:off x="0" y="611797"/>
          <a:ext cx="3218452" cy="3218452"/>
        </a:xfrm>
        <a:prstGeom prst="pie">
          <a:avLst>
            <a:gd name="adj1" fmla="val 5400000"/>
            <a:gd name="adj2" fmla="val 1620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9A2F93-6BE1-4436-9BDB-C62FF173B5FB}">
      <dsp:nvSpPr>
        <dsp:cNvPr id="0" name=""/>
        <dsp:cNvSpPr/>
      </dsp:nvSpPr>
      <dsp:spPr>
        <a:xfrm>
          <a:off x="1609226" y="611797"/>
          <a:ext cx="3754861" cy="3218452"/>
        </a:xfrm>
        <a:prstGeom prst="rect">
          <a:avLst/>
        </a:prstGeom>
        <a:solidFill>
          <a:schemeClr val="lt1">
            <a:alpha val="9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US" sz="1500" kern="1200" dirty="0" smtClean="0"/>
            <a:t>seeks to guide the identification and </a:t>
          </a:r>
          <a:r>
            <a:rPr lang="en-US" sz="1500" kern="1200" dirty="0" err="1" smtClean="0"/>
            <a:t>prioritisation</a:t>
          </a:r>
          <a:r>
            <a:rPr lang="en-US" sz="1500" kern="1200" dirty="0" smtClean="0"/>
            <a:t> of actions by regional and national stakeholders under each strategic element and goal area of the Regional Framework through the use of </a:t>
          </a:r>
          <a:r>
            <a:rPr lang="en-US" sz="1500" b="1" kern="1200" dirty="0" smtClean="0"/>
            <a:t>risk management approaches to decision-making</a:t>
          </a:r>
          <a:r>
            <a:rPr lang="en-US" sz="1500" kern="1200" dirty="0" smtClean="0"/>
            <a:t>. </a:t>
          </a:r>
          <a:endParaRPr lang="en-US" sz="1500" kern="1200" dirty="0"/>
        </a:p>
      </dsp:txBody>
      <dsp:txXfrm>
        <a:off x="1609226" y="611797"/>
        <a:ext cx="3754861" cy="1528765"/>
      </dsp:txXfrm>
    </dsp:sp>
    <dsp:sp modelId="{9C42BDA7-8414-4C56-B131-645759E7784E}">
      <dsp:nvSpPr>
        <dsp:cNvPr id="0" name=""/>
        <dsp:cNvSpPr/>
      </dsp:nvSpPr>
      <dsp:spPr>
        <a:xfrm>
          <a:off x="844843" y="2140562"/>
          <a:ext cx="1528765" cy="1528765"/>
        </a:xfrm>
        <a:prstGeom prst="pie">
          <a:avLst>
            <a:gd name="adj1" fmla="val 5400000"/>
            <a:gd name="adj2" fmla="val 16200000"/>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C0E34D-5741-4BBB-8B33-126BF6513E06}">
      <dsp:nvSpPr>
        <dsp:cNvPr id="0" name=""/>
        <dsp:cNvSpPr/>
      </dsp:nvSpPr>
      <dsp:spPr>
        <a:xfrm>
          <a:off x="1609226" y="2140562"/>
          <a:ext cx="3754861" cy="1528765"/>
        </a:xfrm>
        <a:prstGeom prst="rect">
          <a:avLst/>
        </a:prstGeom>
        <a:solidFill>
          <a:schemeClr val="lt1">
            <a:alpha val="90000"/>
            <a:hueOff val="0"/>
            <a:satOff val="0"/>
            <a:lumOff val="0"/>
            <a:alphaOff val="0"/>
          </a:schemeClr>
        </a:solidFill>
        <a:ln w="25400" cap="flat" cmpd="sng" algn="ctr">
          <a:solidFill>
            <a:schemeClr val="accent1">
              <a:shade val="80000"/>
              <a:hueOff val="306246"/>
              <a:satOff val="-4392"/>
              <a:lumOff val="256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US" sz="1500" kern="1200" dirty="0" smtClean="0"/>
            <a:t>acknowledges that </a:t>
          </a:r>
          <a:r>
            <a:rPr lang="en-US" sz="1500" b="1" kern="1200" dirty="0" smtClean="0"/>
            <a:t>a transformational change </a:t>
          </a:r>
          <a:r>
            <a:rPr lang="en-US" sz="1500" kern="1200" dirty="0" smtClean="0"/>
            <a:t>in mind set, institutional arrangements, operating systems, collaborative approaches and integrated planning mechanisms are essential to deliver the strategic elements and goals of the regional framework.</a:t>
          </a:r>
          <a:endParaRPr lang="en-US" sz="1500" kern="1200" dirty="0"/>
        </a:p>
      </dsp:txBody>
      <dsp:txXfrm>
        <a:off x="1609226" y="2140562"/>
        <a:ext cx="3754861" cy="1528765"/>
      </dsp:txXfrm>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9DC2B8B-5404-4A74-9A87-77E3F4F6AC6C}" type="datetimeFigureOut">
              <a:rPr lang="en-GB" smtClean="0"/>
              <a:pPr/>
              <a:t>05/05/2014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3B8251-D211-4D99-B62E-4E780CA4D81A}" type="slidenum">
              <a:rPr lang="en-GB" smtClean="0"/>
              <a:pPr/>
              <a:t>‹#›</a:t>
            </a:fld>
            <a:endParaRPr lang="en-GB"/>
          </a:p>
        </p:txBody>
      </p:sp>
    </p:spTree>
    <p:extLst>
      <p:ext uri="{BB962C8B-B14F-4D97-AF65-F5344CB8AC3E}">
        <p14:creationId xmlns="" xmlns:p14="http://schemas.microsoft.com/office/powerpoint/2010/main" val="3415332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E75231-31C7-46E0-BD97-764A4636116E}" type="datetimeFigureOut">
              <a:rPr lang="en-GB" smtClean="0"/>
              <a:pPr/>
              <a:t>05/05/2014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22F5FB-7EAC-4439-8829-28BAA4E753B3}" type="slidenum">
              <a:rPr lang="en-GB" smtClean="0"/>
              <a:pPr/>
              <a:t>‹#›</a:t>
            </a:fld>
            <a:endParaRPr lang="en-GB"/>
          </a:p>
        </p:txBody>
      </p:sp>
    </p:spTree>
    <p:extLst>
      <p:ext uri="{BB962C8B-B14F-4D97-AF65-F5344CB8AC3E}">
        <p14:creationId xmlns="" xmlns:p14="http://schemas.microsoft.com/office/powerpoint/2010/main" val="2960585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GB" smtClean="0">
              <a:ea typeface="ＭＳ Ｐゴシック" pitchFamily="34"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2C55A3BE-ED56-4B31-AA0F-069DD4FA7B46}" type="slidenum">
              <a:rPr lang="en-US" smtClean="0">
                <a:ea typeface="ＭＳ Ｐゴシック" pitchFamily="34" charset="-128"/>
              </a:rPr>
              <a:pPr/>
              <a:t>1</a:t>
            </a:fld>
            <a:endParaRPr lang="en-US" smtClean="0">
              <a:ea typeface="ＭＳ Ｐゴシック" pitchFamily="34" charset="-128"/>
            </a:endParaRPr>
          </a:p>
        </p:txBody>
      </p:sp>
    </p:spTree>
    <p:extLst>
      <p:ext uri="{BB962C8B-B14F-4D97-AF65-F5344CB8AC3E}">
        <p14:creationId xmlns="" xmlns:p14="http://schemas.microsoft.com/office/powerpoint/2010/main" val="42836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template-PPT-cover.jpg"/>
          <p:cNvPicPr>
            <a:picLocks noChangeAspect="1"/>
          </p:cNvPicPr>
          <p:nvPr/>
        </p:nvPicPr>
        <p:blipFill>
          <a:blip r:embed="rId2" cstate="print"/>
          <a:srcRect/>
          <a:stretch>
            <a:fillRect/>
          </a:stretch>
        </p:blipFill>
        <p:spPr bwMode="auto">
          <a:xfrm>
            <a:off x="0" y="6350"/>
            <a:ext cx="9144000" cy="6851650"/>
          </a:xfrm>
          <a:prstGeom prst="rect">
            <a:avLst/>
          </a:prstGeom>
          <a:noFill/>
          <a:ln w="9525">
            <a:noFill/>
            <a:miter lim="800000"/>
            <a:headEnd/>
            <a:tailEnd/>
          </a:ln>
        </p:spPr>
      </p:pic>
      <p:pic>
        <p:nvPicPr>
          <p:cNvPr id="5" name="Picture 7" descr="GCCA-logo-(3)-for-dark-background.png"/>
          <p:cNvPicPr>
            <a:picLocks noChangeAspect="1"/>
          </p:cNvPicPr>
          <p:nvPr/>
        </p:nvPicPr>
        <p:blipFill>
          <a:blip r:embed="rId3" cstate="print"/>
          <a:srcRect/>
          <a:stretch>
            <a:fillRect/>
          </a:stretch>
        </p:blipFill>
        <p:spPr bwMode="auto">
          <a:xfrm>
            <a:off x="7159625" y="5121275"/>
            <a:ext cx="1984375" cy="1401763"/>
          </a:xfrm>
          <a:prstGeom prst="rect">
            <a:avLst/>
          </a:prstGeom>
          <a:noFill/>
          <a:ln w="9525">
            <a:noFill/>
            <a:miter lim="800000"/>
            <a:headEnd/>
            <a:tailEnd/>
          </a:ln>
        </p:spPr>
      </p:pic>
      <p:pic>
        <p:nvPicPr>
          <p:cNvPr id="6" name="Picture 9"/>
          <p:cNvPicPr>
            <a:picLocks noChangeAspect="1"/>
          </p:cNvPicPr>
          <p:nvPr/>
        </p:nvPicPr>
        <p:blipFill>
          <a:blip r:embed="rId4" cstate="print"/>
          <a:srcRect/>
          <a:stretch>
            <a:fillRect/>
          </a:stretch>
        </p:blipFill>
        <p:spPr bwMode="auto">
          <a:xfrm>
            <a:off x="3814763" y="5292725"/>
            <a:ext cx="1419225" cy="981075"/>
          </a:xfrm>
          <a:prstGeom prst="rect">
            <a:avLst/>
          </a:prstGeom>
          <a:noFill/>
          <a:ln w="9525">
            <a:noFill/>
            <a:miter lim="800000"/>
            <a:headEnd/>
            <a:tailEnd/>
          </a:ln>
        </p:spPr>
      </p:pic>
      <p:sp>
        <p:nvSpPr>
          <p:cNvPr id="7" name="Subtitle 2"/>
          <p:cNvSpPr txBox="1">
            <a:spLocks/>
          </p:cNvSpPr>
          <p:nvPr/>
        </p:nvSpPr>
        <p:spPr bwMode="auto">
          <a:xfrm>
            <a:off x="2344738" y="6169025"/>
            <a:ext cx="5427662" cy="354013"/>
          </a:xfrm>
          <a:prstGeom prst="rect">
            <a:avLst/>
          </a:prstGeom>
          <a:noFill/>
          <a:ln w="9525">
            <a:noFill/>
            <a:miter lim="800000"/>
            <a:headEnd/>
            <a:tailEnd/>
          </a:ln>
        </p:spPr>
        <p:txBody>
          <a:bodyPr/>
          <a:lstStyle>
            <a:lvl1pPr marL="0" indent="0" algn="ctr">
              <a:buNone/>
              <a:defRPr>
                <a:ln>
                  <a:noFill/>
                </a:ln>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sz="1000" b="1" i="1" dirty="0" smtClean="0"/>
              <a:t>An initiative of the ACP Group of States funded by the European Union</a:t>
            </a:r>
            <a:endParaRPr lang="fr-BE" sz="1000" b="1" dirty="0" smtClean="0"/>
          </a:p>
          <a:p>
            <a:pPr eaLnBrk="0" hangingPunct="0">
              <a:spcBef>
                <a:spcPct val="20000"/>
              </a:spcBef>
              <a:buClr>
                <a:srgbClr val="7F7F7F"/>
              </a:buClr>
              <a:buFont typeface="Arial" charset="0"/>
              <a:buNone/>
              <a:defRPr/>
            </a:pPr>
            <a:endParaRPr lang="en-US" sz="3200" dirty="0">
              <a:latin typeface="Arial"/>
              <a:ea typeface="ＭＳ Ｐゴシック" charset="-128"/>
              <a:cs typeface="Arial"/>
            </a:endParaRPr>
          </a:p>
        </p:txBody>
      </p:sp>
      <p:sp>
        <p:nvSpPr>
          <p:cNvPr id="8" name="Rectangle 1"/>
          <p:cNvSpPr>
            <a:spLocks noChangeArrowheads="1"/>
          </p:cNvSpPr>
          <p:nvPr/>
        </p:nvSpPr>
        <p:spPr bwMode="auto">
          <a:xfrm>
            <a:off x="0" y="44450"/>
            <a:ext cx="184150" cy="368300"/>
          </a:xfrm>
          <a:prstGeom prst="rect">
            <a:avLst/>
          </a:prstGeom>
          <a:noFill/>
          <a:ln w="9525">
            <a:noFill/>
            <a:miter lim="800000"/>
            <a:headEnd/>
            <a:tailEnd/>
          </a:ln>
          <a:effectLst/>
        </p:spPr>
        <p:txBody>
          <a:bodyPr wrap="none" anchor="ctr">
            <a:spAutoFit/>
          </a:bodyPr>
          <a:lstStyle/>
          <a:p>
            <a:pPr eaLnBrk="0" hangingPunct="0">
              <a:defRPr/>
            </a:pPr>
            <a:endParaRPr lang="en-US" dirty="0">
              <a:latin typeface="Arial" pitchFamily="34" charset="0"/>
            </a:endParaRPr>
          </a:p>
        </p:txBody>
      </p:sp>
      <p:pic>
        <p:nvPicPr>
          <p:cNvPr id="9" name="Picture 12" descr="euflag.jpg"/>
          <p:cNvPicPr>
            <a:picLocks noChangeAspect="1"/>
          </p:cNvPicPr>
          <p:nvPr/>
        </p:nvPicPr>
        <p:blipFill>
          <a:blip r:embed="rId5" cstate="print"/>
          <a:srcRect/>
          <a:stretch>
            <a:fillRect/>
          </a:stretch>
        </p:blipFill>
        <p:spPr bwMode="auto">
          <a:xfrm>
            <a:off x="5233988" y="5472113"/>
            <a:ext cx="946150" cy="630237"/>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lvl1pPr>
              <a:defRPr baseline="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n>
                  <a:noFill/>
                </a:ln>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7E6621E9-3B3B-4219-89F9-44648155F9F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9E7534FB-D47C-4F44-940E-67499C089CA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8C1659FD-38BC-4C1E-B242-1BBFEE71E35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9A7051D0-18F5-43BA-989F-574843469CC3}"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C264F1E7-19AC-4201-94AF-52B9122AACB2}"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229E49BE-96BD-420E-B16E-5DB501189019}"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8"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9"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7A4B9758-CA5A-4A9A-BE1E-3BA347DB550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4"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5"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E1328F14-E9ED-44C7-8988-4C43947A0138}"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3"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4"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2551D8BC-E4BB-4EEC-9A0A-720F570C9D0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81C1B164-E26D-43E2-B05B-F894839AC17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384175"/>
            <a:ext cx="8229600" cy="10382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709738"/>
            <a:ext cx="8229600" cy="3989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7" descr="GCCA logos for PPT.pct"/>
          <p:cNvPicPr>
            <a:picLocks noChangeAspect="1"/>
          </p:cNvPicPr>
          <p:nvPr/>
        </p:nvPicPr>
        <p:blipFill>
          <a:blip r:embed="rId14" cstate="print"/>
          <a:srcRect/>
          <a:stretch>
            <a:fillRect/>
          </a:stretch>
        </p:blipFill>
        <p:spPr bwMode="auto">
          <a:xfrm>
            <a:off x="4811713" y="5643563"/>
            <a:ext cx="4332287" cy="1214437"/>
          </a:xfrm>
          <a:prstGeom prst="rect">
            <a:avLst/>
          </a:prstGeom>
          <a:noFill/>
          <a:ln w="9525">
            <a:noFill/>
            <a:miter lim="800000"/>
            <a:headEnd/>
            <a:tailEnd/>
          </a:ln>
        </p:spPr>
      </p:pic>
      <p:pic>
        <p:nvPicPr>
          <p:cNvPr id="1029" name="Picture 2" descr="template-PPT-design-inter.jpg"/>
          <p:cNvPicPr>
            <a:picLocks noChangeAspect="1"/>
          </p:cNvPicPr>
          <p:nvPr/>
        </p:nvPicPr>
        <p:blipFill>
          <a:blip r:embed="rId15" cstate="print"/>
          <a:srcRect/>
          <a:stretch>
            <a:fillRect/>
          </a:stretch>
        </p:blipFill>
        <p:spPr bwMode="auto">
          <a:xfrm>
            <a:off x="-6350" y="-4763"/>
            <a:ext cx="9161463" cy="6870701"/>
          </a:xfrm>
          <a:prstGeom prst="rect">
            <a:avLst/>
          </a:prstGeom>
          <a:noFill/>
          <a:ln w="9525">
            <a:noFill/>
            <a:miter lim="800000"/>
            <a:headEnd/>
            <a:tailEnd/>
          </a:ln>
        </p:spPr>
      </p:pic>
      <p:pic>
        <p:nvPicPr>
          <p:cNvPr id="1030" name="Picture 6" descr="logo_acp.jpg"/>
          <p:cNvPicPr>
            <a:picLocks noChangeAspect="1"/>
          </p:cNvPicPr>
          <p:nvPr/>
        </p:nvPicPr>
        <p:blipFill>
          <a:blip r:embed="rId16" cstate="print"/>
          <a:srcRect/>
          <a:stretch>
            <a:fillRect/>
          </a:stretch>
        </p:blipFill>
        <p:spPr bwMode="auto">
          <a:xfrm>
            <a:off x="8062913" y="5924550"/>
            <a:ext cx="868362" cy="631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hdr="0" ftr="0" dt="0"/>
  <p:txStyles>
    <p:titleStyle>
      <a:lvl1pPr algn="ctr" defTabSz="457200" rtl="0" eaLnBrk="1" fontAlgn="base" hangingPunct="1">
        <a:spcBef>
          <a:spcPct val="0"/>
        </a:spcBef>
        <a:spcAft>
          <a:spcPct val="0"/>
        </a:spcAft>
        <a:defRPr sz="4400" kern="1200">
          <a:solidFill>
            <a:schemeClr val="bg1"/>
          </a:solidFill>
          <a:latin typeface="Arial"/>
          <a:ea typeface="ＭＳ Ｐゴシック" charset="-128"/>
          <a:cs typeface="Arial"/>
        </a:defRPr>
      </a:lvl1pPr>
      <a:lvl2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2pPr>
      <a:lvl3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3pPr>
      <a:lvl4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4pPr>
      <a:lvl5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Clr>
          <a:srgbClr val="7F7F7F"/>
        </a:buClr>
        <a:buFont typeface="Arial" charset="0"/>
        <a:buChar char="•"/>
        <a:defRPr sz="3200" kern="1200">
          <a:solidFill>
            <a:srgbClr val="573206"/>
          </a:solidFill>
          <a:latin typeface="Arial"/>
          <a:ea typeface="ＭＳ Ｐゴシック" charset="-128"/>
          <a:cs typeface="Arial"/>
        </a:defRPr>
      </a:lvl1pPr>
      <a:lvl2pPr marL="742950" indent="-285750" algn="l" defTabSz="457200" rtl="0" eaLnBrk="1" fontAlgn="base" hangingPunct="1">
        <a:spcBef>
          <a:spcPct val="20000"/>
        </a:spcBef>
        <a:spcAft>
          <a:spcPct val="0"/>
        </a:spcAft>
        <a:buClr>
          <a:srgbClr val="7F7F7F"/>
        </a:buClr>
        <a:buFont typeface="Arial" charset="0"/>
        <a:buChar char="–"/>
        <a:defRPr sz="2800" kern="1200">
          <a:solidFill>
            <a:srgbClr val="573206"/>
          </a:solidFill>
          <a:latin typeface="Arial"/>
          <a:ea typeface="ＭＳ Ｐゴシック" charset="-128"/>
          <a:cs typeface="Arial"/>
        </a:defRPr>
      </a:lvl2pPr>
      <a:lvl3pPr marL="1143000" indent="-228600" algn="l" defTabSz="457200" rtl="0" eaLnBrk="1" fontAlgn="base" hangingPunct="1">
        <a:spcBef>
          <a:spcPct val="20000"/>
        </a:spcBef>
        <a:spcAft>
          <a:spcPct val="0"/>
        </a:spcAft>
        <a:buClr>
          <a:srgbClr val="7F7F7F"/>
        </a:buClr>
        <a:buFont typeface="Arial" charset="0"/>
        <a:buChar char="•"/>
        <a:defRPr sz="2400" kern="1200">
          <a:solidFill>
            <a:srgbClr val="573206"/>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7F7F7F"/>
        </a:buClr>
        <a:buFont typeface="Arial" charset="0"/>
        <a:buChar char="–"/>
        <a:defRPr sz="2000" kern="1200">
          <a:solidFill>
            <a:srgbClr val="573206"/>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7F7F7F"/>
        </a:buClr>
        <a:buFont typeface="Arial" charset="0"/>
        <a:buChar char="»"/>
        <a:defRPr sz="2000" kern="1200">
          <a:solidFill>
            <a:srgbClr val="573206"/>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aribbeanclimate.bz/" TargetMode="Externa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161925" y="609600"/>
            <a:ext cx="8696325" cy="1123950"/>
          </a:xfrm>
        </p:spPr>
        <p:txBody>
          <a:bodyPr/>
          <a:lstStyle/>
          <a:p>
            <a:r>
              <a:rPr lang="en-GB" b="1" dirty="0" smtClean="0">
                <a:latin typeface="Arial" charset="0"/>
                <a:ea typeface="ＭＳ Ｐゴシック" pitchFamily="34" charset="-128"/>
                <a:cs typeface="Arial" charset="0"/>
              </a:rPr>
              <a:t>Caribbean Community Climate Change Centre (CCCCC)</a:t>
            </a:r>
            <a:endParaRPr lang="en-GB" dirty="0" smtClean="0">
              <a:latin typeface="Arial" charset="0"/>
              <a:ea typeface="ＭＳ Ｐゴシック" pitchFamily="34" charset="-128"/>
              <a:cs typeface="Arial" charset="0"/>
            </a:endParaRPr>
          </a:p>
          <a:p>
            <a:endParaRPr lang="en-GB" sz="1000" dirty="0" smtClean="0">
              <a:latin typeface="Arial" charset="0"/>
              <a:ea typeface="ＭＳ Ｐゴシック" pitchFamily="34" charset="-128"/>
              <a:cs typeface="Arial" charset="0"/>
            </a:endParaRPr>
          </a:p>
          <a:p>
            <a:endParaRPr lang="en-GB" sz="1000" dirty="0" smtClean="0">
              <a:latin typeface="Arial" charset="0"/>
              <a:ea typeface="ＭＳ Ｐゴシック" pitchFamily="34" charset="-128"/>
              <a:cs typeface="Arial" charset="0"/>
            </a:endParaRPr>
          </a:p>
          <a:p>
            <a:pPr>
              <a:defRPr/>
            </a:pPr>
            <a:r>
              <a:rPr lang="en-US" sz="2400" b="1" kern="0" dirty="0" smtClean="0">
                <a:solidFill>
                  <a:srgbClr val="FFFFFF"/>
                </a:solidFill>
              </a:rPr>
              <a:t>Second Regional Technical Meeting</a:t>
            </a:r>
          </a:p>
          <a:p>
            <a:pPr>
              <a:defRPr/>
            </a:pPr>
            <a:r>
              <a:rPr lang="en-US" sz="2400" b="1" kern="0" dirty="0" smtClean="0">
                <a:solidFill>
                  <a:srgbClr val="FFFFFF"/>
                </a:solidFill>
              </a:rPr>
              <a:t>5, 6  and 7</a:t>
            </a:r>
            <a:r>
              <a:rPr lang="en-US" sz="2400" b="1" kern="0" baseline="30000" dirty="0" smtClean="0">
                <a:solidFill>
                  <a:srgbClr val="FFFFFF"/>
                </a:solidFill>
              </a:rPr>
              <a:t>th</a:t>
            </a:r>
            <a:r>
              <a:rPr lang="en-US" sz="2400" b="1" kern="0" dirty="0" smtClean="0">
                <a:solidFill>
                  <a:srgbClr val="FFFFFF"/>
                </a:solidFill>
              </a:rPr>
              <a:t> May, 2014</a:t>
            </a:r>
          </a:p>
          <a:p>
            <a:pPr>
              <a:defRPr/>
            </a:pPr>
            <a:r>
              <a:rPr lang="en-US" sz="2400" b="1" kern="0" dirty="0" smtClean="0">
                <a:solidFill>
                  <a:srgbClr val="FFFFFF"/>
                </a:solidFill>
              </a:rPr>
              <a:t>ACP House – Brussels</a:t>
            </a:r>
          </a:p>
          <a:p>
            <a:r>
              <a:rPr lang="en-GB" sz="2300" dirty="0" smtClean="0">
                <a:latin typeface="Arial" charset="0"/>
                <a:ea typeface="ＭＳ Ｐゴシック" pitchFamily="34" charset="-128"/>
                <a:cs typeface="Arial" charset="0"/>
              </a:rPr>
              <a:t/>
            </a:r>
            <a:br>
              <a:rPr lang="en-GB" sz="2300" dirty="0" smtClean="0">
                <a:latin typeface="Arial" charset="0"/>
                <a:ea typeface="ＭＳ Ｐゴシック" pitchFamily="34" charset="-128"/>
                <a:cs typeface="Arial" charset="0"/>
              </a:rPr>
            </a:br>
            <a:r>
              <a:rPr lang="en-US" sz="2400" kern="0" dirty="0" smtClean="0">
                <a:solidFill>
                  <a:srgbClr val="FFFFFF"/>
                </a:solidFill>
              </a:rPr>
              <a:t>Mainstreaming into National Development Planning </a:t>
            </a:r>
          </a:p>
          <a:p>
            <a:r>
              <a:rPr lang="en-US" sz="2400" kern="0" dirty="0" smtClean="0">
                <a:solidFill>
                  <a:srgbClr val="FFFFFF"/>
                </a:solidFill>
              </a:rPr>
              <a:t>and Budgeting</a:t>
            </a:r>
          </a:p>
          <a:p>
            <a:endParaRPr lang="en-US" sz="2400" kern="0" dirty="0" smtClean="0">
              <a:solidFill>
                <a:srgbClr val="FFFFFF"/>
              </a:solidFill>
            </a:endParaRPr>
          </a:p>
          <a:p>
            <a:r>
              <a:rPr lang="en-US" sz="2400" kern="0" dirty="0" smtClean="0">
                <a:solidFill>
                  <a:srgbClr val="FFFFFF"/>
                </a:solidFill>
              </a:rPr>
              <a:t>Caribbean </a:t>
            </a:r>
          </a:p>
        </p:txBody>
      </p:sp>
      <p:sp>
        <p:nvSpPr>
          <p:cNvPr id="4" name="Rectangle 3"/>
          <p:cNvSpPr/>
          <p:nvPr/>
        </p:nvSpPr>
        <p:spPr>
          <a:xfrm>
            <a:off x="323528" y="5085184"/>
            <a:ext cx="2520280" cy="129614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sz="2600" b="1" dirty="0"/>
          </a:p>
        </p:txBody>
      </p:sp>
      <p:pic>
        <p:nvPicPr>
          <p:cNvPr id="1026" name="Picture 2" descr="N:\5c\5Cs logo (Official).png"/>
          <p:cNvPicPr>
            <a:picLocks noChangeAspect="1" noChangeArrowheads="1"/>
          </p:cNvPicPr>
          <p:nvPr/>
        </p:nvPicPr>
        <p:blipFill>
          <a:blip r:embed="rId3" cstate="print"/>
          <a:srcRect/>
          <a:stretch>
            <a:fillRect/>
          </a:stretch>
        </p:blipFill>
        <p:spPr bwMode="auto">
          <a:xfrm>
            <a:off x="467544" y="5373216"/>
            <a:ext cx="1112704" cy="134076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faced</a:t>
            </a:r>
            <a:endParaRPr lang="en-US" dirty="0"/>
          </a:p>
        </p:txBody>
      </p:sp>
      <p:sp>
        <p:nvSpPr>
          <p:cNvPr id="3" name="Content Placeholder 2"/>
          <p:cNvSpPr>
            <a:spLocks noGrp="1"/>
          </p:cNvSpPr>
          <p:nvPr>
            <p:ph idx="1"/>
          </p:nvPr>
        </p:nvSpPr>
        <p:spPr/>
        <p:txBody>
          <a:bodyPr/>
          <a:lstStyle/>
          <a:p>
            <a:r>
              <a:rPr lang="en-BZ" sz="2800" dirty="0" smtClean="0">
                <a:solidFill>
                  <a:schemeClr val="tx1"/>
                </a:solidFill>
              </a:rPr>
              <a:t>Risk Assessment</a:t>
            </a:r>
          </a:p>
          <a:p>
            <a:pPr lvl="1"/>
            <a:r>
              <a:rPr lang="en-BZ" dirty="0" smtClean="0">
                <a:solidFill>
                  <a:schemeClr val="tx1"/>
                </a:solidFill>
              </a:rPr>
              <a:t>Changes in the identified areas of concentration delayed the move to Phase 3 of CCORAL</a:t>
            </a:r>
          </a:p>
          <a:p>
            <a:pPr lvl="1"/>
            <a:r>
              <a:rPr lang="en-BZ" dirty="0" smtClean="0">
                <a:solidFill>
                  <a:schemeClr val="tx1"/>
                </a:solidFill>
              </a:rPr>
              <a:t>Economic classification of some Member States</a:t>
            </a:r>
          </a:p>
          <a:p>
            <a:pPr lvl="1"/>
            <a:r>
              <a:rPr lang="en-BZ" dirty="0" smtClean="0">
                <a:solidFill>
                  <a:schemeClr val="tx1"/>
                </a:solidFill>
              </a:rPr>
              <a:t>Securing full funding to roll out Phase 3 has been challenging</a:t>
            </a:r>
          </a:p>
          <a:p>
            <a:pPr lvl="1">
              <a:buNone/>
            </a:pPr>
            <a:endParaRPr lang="en-BZ" dirty="0" smtClean="0">
              <a:solidFill>
                <a:schemeClr val="tx1"/>
              </a:solidFill>
            </a:endParaRPr>
          </a:p>
          <a:p>
            <a:endParaRPr lang="en-US"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10</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395536" y="5733256"/>
            <a:ext cx="1008112" cy="823302"/>
          </a:xfrm>
          <a:prstGeom prst="rect">
            <a:avLst/>
          </a:prstGeom>
          <a:noFill/>
        </p:spPr>
      </p:pic>
    </p:spTree>
    <p:extLst>
      <p:ext uri="{BB962C8B-B14F-4D97-AF65-F5344CB8AC3E}">
        <p14:creationId xmlns="" xmlns:p14="http://schemas.microsoft.com/office/powerpoint/2010/main" val="3165426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a:t>Outcomes and </a:t>
            </a:r>
            <a:br>
              <a:rPr lang="en-BZ" dirty="0"/>
            </a:br>
            <a:r>
              <a:rPr lang="en-BZ" dirty="0"/>
              <a:t>Future Perspectives</a:t>
            </a:r>
            <a:endParaRPr lang="en-US" dirty="0"/>
          </a:p>
        </p:txBody>
      </p:sp>
      <p:sp>
        <p:nvSpPr>
          <p:cNvPr id="3" name="Content Placeholder 2"/>
          <p:cNvSpPr>
            <a:spLocks noGrp="1"/>
          </p:cNvSpPr>
          <p:nvPr>
            <p:ph idx="1"/>
          </p:nvPr>
        </p:nvSpPr>
        <p:spPr/>
        <p:txBody>
          <a:bodyPr/>
          <a:lstStyle/>
          <a:p>
            <a:r>
              <a:rPr lang="en-US" sz="2000" dirty="0" smtClean="0"/>
              <a:t>Phase 2 </a:t>
            </a:r>
            <a:r>
              <a:rPr lang="en-US" sz="2000" dirty="0" smtClean="0">
                <a:solidFill>
                  <a:srgbClr val="FF0000"/>
                </a:solidFill>
              </a:rPr>
              <a:t>(2013)</a:t>
            </a:r>
          </a:p>
          <a:p>
            <a:pPr lvl="1"/>
            <a:r>
              <a:rPr lang="en-US" sz="2000" dirty="0" smtClean="0"/>
              <a:t>The Project covered the full range of Phase 2 activities, inclusive of all training</a:t>
            </a:r>
          </a:p>
          <a:p>
            <a:pPr lvl="1"/>
            <a:r>
              <a:rPr lang="en-US" sz="2000" dirty="0" smtClean="0"/>
              <a:t>More than 40 professionals were trained from Member States</a:t>
            </a:r>
          </a:p>
          <a:p>
            <a:r>
              <a:rPr lang="en-US" sz="2000" dirty="0" smtClean="0">
                <a:solidFill>
                  <a:srgbClr val="0070C0"/>
                </a:solidFill>
              </a:rPr>
              <a:t>Phase 3</a:t>
            </a:r>
          </a:p>
          <a:p>
            <a:pPr lvl="1"/>
            <a:r>
              <a:rPr lang="en-US" sz="2000" dirty="0" smtClean="0"/>
              <a:t>Rolling out in 4</a:t>
            </a:r>
            <a:r>
              <a:rPr lang="en-US" sz="2000" dirty="0" smtClean="0">
                <a:solidFill>
                  <a:srgbClr val="FF0000"/>
                </a:solidFill>
              </a:rPr>
              <a:t> </a:t>
            </a:r>
            <a:r>
              <a:rPr lang="en-US" sz="2000" dirty="0" smtClean="0"/>
              <a:t>CARIFORUM countries</a:t>
            </a:r>
          </a:p>
          <a:p>
            <a:pPr lvl="1"/>
            <a:r>
              <a:rPr lang="en-US" sz="2000" dirty="0" smtClean="0"/>
              <a:t>Also </a:t>
            </a:r>
            <a:r>
              <a:rPr lang="en-US" sz="2000" dirty="0" err="1" smtClean="0"/>
              <a:t>incld</a:t>
            </a:r>
            <a:r>
              <a:rPr lang="en-US" sz="2000" dirty="0" smtClean="0"/>
              <a:t> Training of Trainers </a:t>
            </a:r>
            <a:r>
              <a:rPr lang="en-US" sz="2000" dirty="0" err="1" smtClean="0"/>
              <a:t>programme</a:t>
            </a:r>
            <a:r>
              <a:rPr lang="en-US" sz="2000" dirty="0" smtClean="0"/>
              <a:t> and in-country application</a:t>
            </a:r>
          </a:p>
          <a:p>
            <a:pPr lvl="1"/>
            <a:r>
              <a:rPr lang="en-BZ" sz="2000" dirty="0" smtClean="0">
                <a:solidFill>
                  <a:schemeClr val="accent2">
                    <a:lumMod val="50000"/>
                  </a:schemeClr>
                </a:solidFill>
              </a:rPr>
              <a:t>Incorporating a risk management ethic in development planning and decision making</a:t>
            </a:r>
          </a:p>
          <a:p>
            <a:pPr lvl="1"/>
            <a:r>
              <a:rPr lang="en-US" sz="2000" dirty="0" smtClean="0"/>
              <a:t>Support climate compatible development in the Caribbean</a:t>
            </a:r>
            <a:endParaRPr lang="en-BZ" sz="2000" dirty="0" smtClean="0">
              <a:solidFill>
                <a:schemeClr val="accent2">
                  <a:lumMod val="50000"/>
                </a:schemeClr>
              </a:solidFill>
            </a:endParaRPr>
          </a:p>
          <a:p>
            <a:pPr lvl="1"/>
            <a:endParaRPr lang="en-US"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11</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323528" y="5818674"/>
            <a:ext cx="1008112" cy="823302"/>
          </a:xfrm>
          <a:prstGeom prst="rect">
            <a:avLst/>
          </a:prstGeom>
          <a:noFill/>
        </p:spPr>
      </p:pic>
    </p:spTree>
    <p:extLst>
      <p:ext uri="{BB962C8B-B14F-4D97-AF65-F5344CB8AC3E}">
        <p14:creationId xmlns="" xmlns:p14="http://schemas.microsoft.com/office/powerpoint/2010/main" val="2074854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a:t>Opportunities for collaboration and Communication</a:t>
            </a:r>
            <a:endParaRPr lang="en-US" dirty="0"/>
          </a:p>
        </p:txBody>
      </p:sp>
      <p:sp>
        <p:nvSpPr>
          <p:cNvPr id="3" name="Content Placeholder 2"/>
          <p:cNvSpPr>
            <a:spLocks noGrp="1"/>
          </p:cNvSpPr>
          <p:nvPr>
            <p:ph idx="1"/>
          </p:nvPr>
        </p:nvSpPr>
        <p:spPr/>
        <p:txBody>
          <a:bodyPr/>
          <a:lstStyle/>
          <a:p>
            <a:r>
              <a:rPr lang="en-US" dirty="0" smtClean="0"/>
              <a:t>Phase 3 roll-out </a:t>
            </a:r>
            <a:r>
              <a:rPr lang="en-US" dirty="0" err="1" smtClean="0"/>
              <a:t>programme</a:t>
            </a:r>
            <a:r>
              <a:rPr lang="en-US" dirty="0" smtClean="0"/>
              <a:t> will be shared by various donors to capture all the Member States</a:t>
            </a:r>
          </a:p>
          <a:p>
            <a:r>
              <a:rPr lang="en-US" dirty="0" smtClean="0"/>
              <a:t>Customization of tools specific to the particular region</a:t>
            </a:r>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12</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323528" y="5818674"/>
            <a:ext cx="1008112" cy="823302"/>
          </a:xfrm>
          <a:prstGeom prst="rect">
            <a:avLst/>
          </a:prstGeom>
          <a:noFill/>
        </p:spPr>
      </p:pic>
    </p:spTree>
    <p:extLst>
      <p:ext uri="{BB962C8B-B14F-4D97-AF65-F5344CB8AC3E}">
        <p14:creationId xmlns="" xmlns:p14="http://schemas.microsoft.com/office/powerpoint/2010/main" val="425517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268760"/>
            <a:ext cx="8534400" cy="4800600"/>
          </a:xfrm>
        </p:spPr>
        <p:txBody>
          <a:bodyPr/>
          <a:lstStyle/>
          <a:p>
            <a:pPr algn="just" eaLnBrk="1" hangingPunct="1">
              <a:buNone/>
            </a:pPr>
            <a:r>
              <a:rPr lang="en-GB" dirty="0" smtClean="0">
                <a:solidFill>
                  <a:srgbClr val="103C72"/>
                </a:solidFill>
                <a:latin typeface="Arial" charset="0"/>
                <a:cs typeface="Arial" charset="0"/>
              </a:rPr>
              <a:t> </a:t>
            </a:r>
            <a:endParaRPr lang="en-GB" sz="2000" dirty="0" smtClean="0">
              <a:solidFill>
                <a:srgbClr val="103C72"/>
              </a:solidFill>
              <a:latin typeface="Arial" charset="0"/>
              <a:cs typeface="Arial" charset="0"/>
            </a:endParaRPr>
          </a:p>
          <a:p>
            <a:endParaRPr lang="en-GB" dirty="0" smtClean="0"/>
          </a:p>
          <a:p>
            <a:pPr algn="ctr">
              <a:buNone/>
            </a:pPr>
            <a:r>
              <a:rPr lang="en-GB" sz="7200" dirty="0" smtClean="0"/>
              <a:t>Thank You</a:t>
            </a:r>
          </a:p>
          <a:p>
            <a:pPr algn="ctr">
              <a:buNone/>
            </a:pPr>
            <a:endParaRPr lang="en-GB" dirty="0" smtClean="0"/>
          </a:p>
        </p:txBody>
      </p:sp>
      <p:pic>
        <p:nvPicPr>
          <p:cNvPr id="4" name="Picture 2" descr="N:\5c\5Cs logo (Official).png"/>
          <p:cNvPicPr>
            <a:picLocks noChangeAspect="1" noChangeArrowheads="1"/>
          </p:cNvPicPr>
          <p:nvPr/>
        </p:nvPicPr>
        <p:blipFill>
          <a:blip r:embed="rId2" cstate="print"/>
          <a:srcRect/>
          <a:stretch>
            <a:fillRect/>
          </a:stretch>
        </p:blipFill>
        <p:spPr bwMode="auto">
          <a:xfrm>
            <a:off x="323528" y="5818674"/>
            <a:ext cx="1008112" cy="823302"/>
          </a:xfrm>
          <a:prstGeom prst="rect">
            <a:avLst/>
          </a:prstGeom>
          <a:noFill/>
        </p:spPr>
      </p:pic>
      <p:sp>
        <p:nvSpPr>
          <p:cNvPr id="5" name="Rectangle 4"/>
          <p:cNvSpPr/>
          <p:nvPr/>
        </p:nvSpPr>
        <p:spPr>
          <a:xfrm>
            <a:off x="2267744" y="4365104"/>
            <a:ext cx="4572000" cy="646331"/>
          </a:xfrm>
          <a:prstGeom prst="rect">
            <a:avLst/>
          </a:prstGeom>
        </p:spPr>
        <p:txBody>
          <a:bodyPr>
            <a:spAutoFit/>
          </a:bodyPr>
          <a:lstStyle/>
          <a:p>
            <a:pPr algn="ctr">
              <a:buNone/>
            </a:pPr>
            <a:r>
              <a:rPr lang="en-GB" dirty="0" smtClean="0"/>
              <a:t>Caribbean Community Climate Change Centre</a:t>
            </a:r>
          </a:p>
          <a:p>
            <a:pPr algn="ctr">
              <a:buNone/>
            </a:pPr>
            <a:r>
              <a:rPr lang="en-GB" dirty="0" smtClean="0">
                <a:hlinkClick r:id="rId3"/>
              </a:rPr>
              <a:t>www.caribbeanclimate.bz</a:t>
            </a:r>
            <a:endParaRPr lang="en-GB" dirty="0" smtClean="0"/>
          </a:p>
        </p:txBody>
      </p:sp>
    </p:spTree>
    <p:extLst>
      <p:ext uri="{BB962C8B-B14F-4D97-AF65-F5344CB8AC3E}">
        <p14:creationId xmlns="" xmlns:p14="http://schemas.microsoft.com/office/powerpoint/2010/main" val="64795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noFill/>
        </p:spPr>
        <p:style>
          <a:lnRef idx="2">
            <a:schemeClr val="accent3">
              <a:shade val="50000"/>
            </a:schemeClr>
          </a:lnRef>
          <a:fillRef idx="1">
            <a:schemeClr val="accent3"/>
          </a:fillRef>
          <a:effectRef idx="0">
            <a:schemeClr val="accent3"/>
          </a:effectRef>
          <a:fontRef idx="minor">
            <a:schemeClr val="lt1"/>
          </a:fontRef>
        </p:style>
        <p:txBody>
          <a:bodyPr rtlCol="0">
            <a:noAutofit/>
          </a:bodyPr>
          <a:lstStyle/>
          <a:p>
            <a:pPr fontAlgn="auto">
              <a:spcAft>
                <a:spcPts val="0"/>
              </a:spcAft>
              <a:defRPr/>
            </a:pPr>
            <a:r>
              <a:rPr lang="en-US" sz="2400" b="1" dirty="0" smtClean="0"/>
              <a:t>The Regional Framework for Achieving Development Resilient to Climate Change (1 of 2) </a:t>
            </a:r>
            <a:endParaRPr lang="en-US" sz="2400" b="1" dirty="0"/>
          </a:p>
        </p:txBody>
      </p:sp>
      <p:pic>
        <p:nvPicPr>
          <p:cNvPr id="4" name="Picture 2"/>
          <p:cNvPicPr>
            <a:picLocks noChangeAspect="1" noChangeArrowheads="1"/>
          </p:cNvPicPr>
          <p:nvPr/>
        </p:nvPicPr>
        <p:blipFill>
          <a:blip r:embed="rId3" cstate="print"/>
          <a:srcRect/>
          <a:stretch>
            <a:fillRect/>
          </a:stretch>
        </p:blipFill>
        <p:spPr bwMode="auto">
          <a:xfrm>
            <a:off x="214282" y="1628800"/>
            <a:ext cx="4141694" cy="4536504"/>
          </a:xfrm>
          <a:prstGeom prst="rect">
            <a:avLst/>
          </a:prstGeom>
          <a:noFill/>
          <a:ln w="9525">
            <a:noFill/>
            <a:miter lim="800000"/>
            <a:headEnd/>
            <a:tailEnd/>
          </a:ln>
          <a:effectLst>
            <a:outerShdw blurRad="107950" dist="12700" dir="5400000" algn="ctr">
              <a:srgbClr val="000000"/>
            </a:outerShdw>
          </a:effectLst>
          <a:scene3d>
            <a:camera prst="perspectiveContrastingRightFacing"/>
            <a:lightRig rig="soft" dir="t">
              <a:rot lat="0" lon="0" rev="0"/>
            </a:lightRig>
          </a:scene3d>
          <a:sp3d contourW="44450" prstMaterial="matte">
            <a:bevelT w="63500" h="63500" prst="artDeco"/>
            <a:contourClr>
              <a:srgbClr val="FFFFFF"/>
            </a:contourClr>
          </a:sp3d>
        </p:spPr>
      </p:pic>
      <p:sp>
        <p:nvSpPr>
          <p:cNvPr id="5" name="Horizontal Scroll 4"/>
          <p:cNvSpPr/>
          <p:nvPr/>
        </p:nvSpPr>
        <p:spPr>
          <a:xfrm>
            <a:off x="3707904" y="1412776"/>
            <a:ext cx="5036000" cy="5112568"/>
          </a:xfrm>
          <a:prstGeom prst="horizontalScrol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BZ" sz="2000" b="1" dirty="0" smtClean="0"/>
          </a:p>
          <a:p>
            <a:pPr algn="just"/>
            <a:r>
              <a:rPr lang="en-BZ" b="1" dirty="0" smtClean="0"/>
              <a:t>The Regional Framework: </a:t>
            </a:r>
          </a:p>
          <a:p>
            <a:pPr algn="just"/>
            <a:endParaRPr lang="en-BZ" b="1" dirty="0" smtClean="0"/>
          </a:p>
          <a:p>
            <a:pPr algn="just"/>
            <a:r>
              <a:rPr lang="en-BZ" b="1" dirty="0" smtClean="0"/>
              <a:t>“</a:t>
            </a:r>
            <a:r>
              <a:rPr lang="en-BZ" b="1" i="1" dirty="0" smtClean="0"/>
              <a:t>Establishes and guides the Caribbean’s direction for the continued building of resilience to the impacts of global climate change by CARICOM States”</a:t>
            </a:r>
            <a:r>
              <a:rPr lang="en-BZ" b="1" dirty="0" smtClean="0"/>
              <a:t>.  </a:t>
            </a:r>
          </a:p>
          <a:p>
            <a:pPr algn="just"/>
            <a:endParaRPr lang="en-BZ" b="1" dirty="0" smtClean="0"/>
          </a:p>
          <a:p>
            <a:pPr algn="just"/>
            <a:r>
              <a:rPr lang="en-BZ" b="1" dirty="0" smtClean="0"/>
              <a:t>Articulates the strategic direction for the region’s response to climate change risks. </a:t>
            </a:r>
          </a:p>
          <a:p>
            <a:pPr algn="just"/>
            <a:endParaRPr lang="en-BZ" b="1" dirty="0" smtClean="0"/>
          </a:p>
          <a:p>
            <a:pPr algn="just"/>
            <a:r>
              <a:rPr lang="en-BZ" b="1" dirty="0" smtClean="0"/>
              <a:t>Approved by the CARICOM Heads of Government at their meeting in Georgetown, Guyana in July 2009</a:t>
            </a:r>
          </a:p>
          <a:p>
            <a:pPr algn="just"/>
            <a:endParaRPr lang="en-BZ" b="1" dirty="0"/>
          </a:p>
        </p:txBody>
      </p:sp>
      <p:pic>
        <p:nvPicPr>
          <p:cNvPr id="6" name="Picture 2" descr="N:\5c\5Cs logo (Official).png"/>
          <p:cNvPicPr>
            <a:picLocks noChangeAspect="1" noChangeArrowheads="1"/>
          </p:cNvPicPr>
          <p:nvPr/>
        </p:nvPicPr>
        <p:blipFill>
          <a:blip r:embed="rId4" cstate="print"/>
          <a:srcRect/>
          <a:stretch>
            <a:fillRect/>
          </a:stretch>
        </p:blipFill>
        <p:spPr bwMode="auto">
          <a:xfrm>
            <a:off x="2411760" y="6021288"/>
            <a:ext cx="1112704" cy="69269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noFill/>
        </p:spPr>
        <p:style>
          <a:lnRef idx="2">
            <a:schemeClr val="accent2">
              <a:shade val="50000"/>
            </a:schemeClr>
          </a:lnRef>
          <a:fillRef idx="1">
            <a:schemeClr val="accent2"/>
          </a:fillRef>
          <a:effectRef idx="0">
            <a:schemeClr val="accent2"/>
          </a:effectRef>
          <a:fontRef idx="minor">
            <a:schemeClr val="lt1"/>
          </a:fontRef>
        </p:style>
        <p:txBody>
          <a:bodyPr/>
          <a:lstStyle/>
          <a:p>
            <a:pPr eaLnBrk="1" hangingPunct="1"/>
            <a:r>
              <a:rPr lang="en-US" sz="2400" b="1" dirty="0" smtClean="0"/>
              <a:t>The Regional Framework for Achieving Development resilient to Climate Change (2 of 2)</a:t>
            </a:r>
          </a:p>
        </p:txBody>
      </p:sp>
      <p:graphicFrame>
        <p:nvGraphicFramePr>
          <p:cNvPr id="4" name="Content Placeholder 3"/>
          <p:cNvGraphicFramePr>
            <a:graphicFrameLocks/>
          </p:cNvGraphicFramePr>
          <p:nvPr/>
        </p:nvGraphicFramePr>
        <p:xfrm>
          <a:off x="457200" y="1628801"/>
          <a:ext cx="8229600" cy="42484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N:\5c\5Cs logo (Official).png"/>
          <p:cNvPicPr>
            <a:picLocks noChangeAspect="1" noChangeArrowheads="1"/>
          </p:cNvPicPr>
          <p:nvPr/>
        </p:nvPicPr>
        <p:blipFill>
          <a:blip r:embed="rId7" cstate="print"/>
          <a:srcRect/>
          <a:stretch>
            <a:fillRect/>
          </a:stretch>
        </p:blipFill>
        <p:spPr bwMode="auto">
          <a:xfrm>
            <a:off x="539552" y="5949280"/>
            <a:ext cx="1112704" cy="69269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323528" y="188640"/>
            <a:ext cx="4464496" cy="6151895"/>
          </a:xfrm>
          <a:prstGeom prst="rect">
            <a:avLst/>
          </a:prstGeom>
          <a:noFill/>
          <a:ln w="9525">
            <a:solidFill>
              <a:srgbClr val="0070C0"/>
            </a:solid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4" name="Title 1"/>
          <p:cNvSpPr>
            <a:spLocks noGrp="1"/>
          </p:cNvSpPr>
          <p:nvPr>
            <p:ph type="title"/>
          </p:nvPr>
        </p:nvSpPr>
        <p:spPr>
          <a:xfrm>
            <a:off x="4884737" y="0"/>
            <a:ext cx="4259263" cy="741363"/>
          </a:xfrm>
          <a:noFill/>
        </p:spPr>
        <p:style>
          <a:lnRef idx="2">
            <a:schemeClr val="accent2">
              <a:shade val="50000"/>
            </a:schemeClr>
          </a:lnRef>
          <a:fillRef idx="1">
            <a:schemeClr val="accent2"/>
          </a:fillRef>
          <a:effectRef idx="0">
            <a:schemeClr val="accent2"/>
          </a:effectRef>
          <a:fontRef idx="minor">
            <a:schemeClr val="lt1"/>
          </a:fontRef>
        </p:style>
        <p:txBody>
          <a:bodyPr/>
          <a:lstStyle/>
          <a:p>
            <a:pPr eaLnBrk="1" hangingPunct="1"/>
            <a:r>
              <a:rPr lang="en-US" sz="2800" b="1" dirty="0" smtClean="0"/>
              <a:t>The Implementation Plan</a:t>
            </a:r>
            <a:br>
              <a:rPr lang="en-US" sz="2800" b="1" dirty="0" smtClean="0"/>
            </a:br>
            <a:r>
              <a:rPr lang="en-US" sz="2800" b="1" dirty="0" smtClean="0"/>
              <a:t>(1 of 2)</a:t>
            </a:r>
          </a:p>
        </p:txBody>
      </p:sp>
      <p:graphicFrame>
        <p:nvGraphicFramePr>
          <p:cNvPr id="6" name="Content Placeholder 3"/>
          <p:cNvGraphicFramePr>
            <a:graphicFrameLocks/>
          </p:cNvGraphicFramePr>
          <p:nvPr/>
        </p:nvGraphicFramePr>
        <p:xfrm>
          <a:off x="3779912" y="1219201"/>
          <a:ext cx="5364088" cy="44420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descr="N:\5c\5Cs logo (Official).png"/>
          <p:cNvPicPr>
            <a:picLocks noChangeAspect="1" noChangeArrowheads="1"/>
          </p:cNvPicPr>
          <p:nvPr/>
        </p:nvPicPr>
        <p:blipFill>
          <a:blip r:embed="rId8" cstate="print"/>
          <a:srcRect/>
          <a:stretch>
            <a:fillRect/>
          </a:stretch>
        </p:blipFill>
        <p:spPr bwMode="auto">
          <a:xfrm>
            <a:off x="3275856" y="6021288"/>
            <a:ext cx="1112704" cy="62068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2771800" y="1412776"/>
            <a:ext cx="3384376" cy="4536504"/>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4" name="Title 1"/>
          <p:cNvSpPr>
            <a:spLocks noGrp="1"/>
          </p:cNvSpPr>
          <p:nvPr>
            <p:ph type="title"/>
          </p:nvPr>
        </p:nvSpPr>
        <p:spPr>
          <a:xfrm>
            <a:off x="5220072" y="0"/>
            <a:ext cx="3923928" cy="785193"/>
          </a:xfrm>
          <a:noFill/>
        </p:spPr>
        <p:style>
          <a:lnRef idx="2">
            <a:schemeClr val="accent2">
              <a:shade val="50000"/>
            </a:schemeClr>
          </a:lnRef>
          <a:fillRef idx="1">
            <a:schemeClr val="accent2"/>
          </a:fillRef>
          <a:effectRef idx="0">
            <a:schemeClr val="accent2"/>
          </a:effectRef>
          <a:fontRef idx="minor">
            <a:schemeClr val="lt1"/>
          </a:fontRef>
        </p:style>
        <p:txBody>
          <a:bodyPr/>
          <a:lstStyle/>
          <a:p>
            <a:pPr eaLnBrk="1" hangingPunct="1"/>
            <a:r>
              <a:rPr lang="en-US" sz="2800" b="1" dirty="0" smtClean="0"/>
              <a:t>The Implementation Plan</a:t>
            </a:r>
            <a:br>
              <a:rPr lang="en-US" sz="2800" b="1" dirty="0" smtClean="0"/>
            </a:br>
            <a:r>
              <a:rPr lang="en-US" sz="2800" b="1" dirty="0" smtClean="0"/>
              <a:t>(2 of 2)</a:t>
            </a:r>
          </a:p>
        </p:txBody>
      </p:sp>
      <p:sp>
        <p:nvSpPr>
          <p:cNvPr id="5" name="Flowchart: Sequential Access Storage 4"/>
          <p:cNvSpPr/>
          <p:nvPr/>
        </p:nvSpPr>
        <p:spPr>
          <a:xfrm>
            <a:off x="0" y="0"/>
            <a:ext cx="3419872" cy="1700808"/>
          </a:xfrm>
          <a:prstGeom prst="flowChartMagneticTap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Z" b="1" dirty="0" smtClean="0"/>
          </a:p>
          <a:p>
            <a:pPr algn="ctr"/>
            <a:r>
              <a:rPr lang="en-BZ" sz="1600" b="1" dirty="0" smtClean="0"/>
              <a:t>Considers responsibilities and functional co-operation between regional organisations and national governments.</a:t>
            </a:r>
          </a:p>
          <a:p>
            <a:pPr algn="ctr"/>
            <a:endParaRPr lang="en-BZ" b="1" dirty="0"/>
          </a:p>
        </p:txBody>
      </p:sp>
      <p:sp>
        <p:nvSpPr>
          <p:cNvPr id="6" name="Pentagon 5"/>
          <p:cNvSpPr/>
          <p:nvPr/>
        </p:nvSpPr>
        <p:spPr>
          <a:xfrm>
            <a:off x="0" y="4149080"/>
            <a:ext cx="3635896" cy="2376264"/>
          </a:xfrm>
          <a:prstGeom prst="homePlat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Z" sz="2000" b="1" dirty="0" smtClean="0"/>
          </a:p>
          <a:p>
            <a:pPr algn="ctr"/>
            <a:r>
              <a:rPr lang="en-BZ" sz="1600" b="1" dirty="0" smtClean="0"/>
              <a:t>Seeks to guide the identification and prioritisation of actions by stakeholders under each strategic element and goal area of the Regional Framework through the use of risk management approaches to decision-making</a:t>
            </a:r>
          </a:p>
          <a:p>
            <a:pPr algn="ctr"/>
            <a:endParaRPr lang="en-BZ" sz="2000" b="1" dirty="0"/>
          </a:p>
        </p:txBody>
      </p:sp>
      <p:sp>
        <p:nvSpPr>
          <p:cNvPr id="7" name="Oval Callout 6"/>
          <p:cNvSpPr/>
          <p:nvPr/>
        </p:nvSpPr>
        <p:spPr>
          <a:xfrm>
            <a:off x="4967536" y="908720"/>
            <a:ext cx="4176464" cy="2691680"/>
          </a:xfrm>
          <a:prstGeom prst="wedgeEllipseCallout">
            <a:avLst>
              <a:gd name="adj1" fmla="val -29231"/>
              <a:gd name="adj2" fmla="val 58673"/>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Z" b="1" dirty="0" smtClean="0"/>
          </a:p>
          <a:p>
            <a:pPr algn="ctr"/>
            <a:r>
              <a:rPr lang="en-BZ" sz="1600" b="1" dirty="0" smtClean="0"/>
              <a:t>Recognises that there are existing significant resource and capacity challenges that constrain the region’s sustainable development and growth and proposes adopting the ‘three-ones’ principle to assist in resource mobilisation and co-ordination of actions.</a:t>
            </a:r>
          </a:p>
          <a:p>
            <a:pPr algn="ctr"/>
            <a:endParaRPr lang="en-BZ" b="1" dirty="0"/>
          </a:p>
        </p:txBody>
      </p:sp>
      <p:sp>
        <p:nvSpPr>
          <p:cNvPr id="8" name="Left Arrow Callout 7"/>
          <p:cNvSpPr/>
          <p:nvPr/>
        </p:nvSpPr>
        <p:spPr>
          <a:xfrm>
            <a:off x="5903640" y="4509120"/>
            <a:ext cx="2772816" cy="1152128"/>
          </a:xfrm>
          <a:prstGeom prst="leftArrowCallou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BZ" sz="1600" b="1" dirty="0" smtClean="0"/>
              <a:t>Proposes a monitoring and evaluation (M&amp;E) framework.</a:t>
            </a:r>
          </a:p>
          <a:p>
            <a:pPr algn="ctr"/>
            <a:endParaRPr lang="en-BZ" b="1" dirty="0"/>
          </a:p>
        </p:txBody>
      </p:sp>
      <p:pic>
        <p:nvPicPr>
          <p:cNvPr id="9" name="Picture 2" descr="N:\5c\5Cs logo (Official).png"/>
          <p:cNvPicPr>
            <a:picLocks noChangeAspect="1" noChangeArrowheads="1"/>
          </p:cNvPicPr>
          <p:nvPr/>
        </p:nvPicPr>
        <p:blipFill>
          <a:blip r:embed="rId3" cstate="print"/>
          <a:srcRect/>
          <a:stretch>
            <a:fillRect/>
          </a:stretch>
        </p:blipFill>
        <p:spPr bwMode="auto">
          <a:xfrm>
            <a:off x="4067944" y="6093296"/>
            <a:ext cx="1112704" cy="54868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sz="1800" b="1" dirty="0" smtClean="0"/>
              <a:t>Component 1: </a:t>
            </a:r>
            <a:r>
              <a:rPr lang="en-US" sz="1800" dirty="0" smtClean="0"/>
              <a:t>Enhancing the predictive powers of regional climate models and the region’s ability to design and implement cost-effective adaptation activities; </a:t>
            </a:r>
          </a:p>
          <a:p>
            <a:pPr algn="just"/>
            <a:r>
              <a:rPr lang="en-US" sz="1800" b="1" dirty="0" smtClean="0"/>
              <a:t>Component 2: </a:t>
            </a:r>
            <a:r>
              <a:rPr lang="en-US" sz="1800" dirty="0" smtClean="0"/>
              <a:t>Improved climate monitoring, data retrieval and space-based tools for disaster risk reduction; </a:t>
            </a:r>
          </a:p>
          <a:p>
            <a:pPr algn="just"/>
            <a:r>
              <a:rPr lang="en-US" sz="1800" b="1" dirty="0" smtClean="0"/>
              <a:t>Component 3:</a:t>
            </a:r>
            <a:r>
              <a:rPr lang="en-US" sz="1800" dirty="0" smtClean="0"/>
              <a:t> Refined vulnerability and risk assessment methodologies that are more contextually relevant, and build local capacity to better assess the current and future vulnerabilities and risks of specific states and communities within those states;</a:t>
            </a:r>
          </a:p>
          <a:p>
            <a:r>
              <a:rPr lang="en-US" sz="1800" b="1" dirty="0" smtClean="0"/>
              <a:t>Component 4: </a:t>
            </a:r>
            <a:r>
              <a:rPr lang="en-US" sz="1800" dirty="0" smtClean="0"/>
              <a:t>Reduce the states vulnerability to climate change through embarking on adaption pilots; </a:t>
            </a:r>
          </a:p>
          <a:p>
            <a:r>
              <a:rPr lang="en-US" sz="1800" b="1" dirty="0" smtClean="0"/>
              <a:t>Component 5: </a:t>
            </a:r>
            <a:r>
              <a:rPr lang="en-US" sz="1800" dirty="0" smtClean="0"/>
              <a:t>Built regional and national capacities for carbon financing; and</a:t>
            </a:r>
          </a:p>
          <a:p>
            <a:r>
              <a:rPr lang="en-US" sz="1800" b="1" dirty="0" smtClean="0"/>
              <a:t>Component 6: </a:t>
            </a:r>
            <a:r>
              <a:rPr lang="en-US" sz="1800" dirty="0" smtClean="0"/>
              <a:t> Project management.</a:t>
            </a:r>
            <a:endParaRPr lang="en-US" sz="1800"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6</a:t>
            </a:fld>
            <a:endParaRPr lang="en-US">
              <a:solidFill>
                <a:srgbClr val="000000"/>
              </a:solidFill>
            </a:endParaRPr>
          </a:p>
        </p:txBody>
      </p:sp>
      <p:sp>
        <p:nvSpPr>
          <p:cNvPr id="5" name="Title 1"/>
          <p:cNvSpPr>
            <a:spLocks noGrp="1"/>
          </p:cNvSpPr>
          <p:nvPr>
            <p:ph type="title"/>
          </p:nvPr>
        </p:nvSpPr>
        <p:spPr>
          <a:ln>
            <a:solidFill>
              <a:srgbClr val="C00000"/>
            </a:solidFill>
          </a:ln>
        </p:spPr>
        <p:txBody>
          <a:bodyPr/>
          <a:lstStyle/>
          <a:p>
            <a:r>
              <a:rPr lang="en-US" sz="3600" b="1" dirty="0" smtClean="0"/>
              <a:t>Programmatic Areas</a:t>
            </a:r>
            <a:endParaRPr lang="en-US" sz="3600" b="1" dirty="0"/>
          </a:p>
        </p:txBody>
      </p:sp>
      <p:pic>
        <p:nvPicPr>
          <p:cNvPr id="6" name="Picture 2" descr="N:\5c\5Cs logo (Official).png"/>
          <p:cNvPicPr>
            <a:picLocks noChangeAspect="1" noChangeArrowheads="1"/>
          </p:cNvPicPr>
          <p:nvPr/>
        </p:nvPicPr>
        <p:blipFill>
          <a:blip r:embed="rId2" cstate="print"/>
          <a:srcRect/>
          <a:stretch>
            <a:fillRect/>
          </a:stretch>
        </p:blipFill>
        <p:spPr bwMode="auto">
          <a:xfrm>
            <a:off x="683568" y="6021288"/>
            <a:ext cx="1112704" cy="6206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Actions taken</a:t>
            </a:r>
            <a:endParaRPr lang="en-US" dirty="0"/>
          </a:p>
        </p:txBody>
      </p:sp>
      <p:sp>
        <p:nvSpPr>
          <p:cNvPr id="3" name="Content Placeholder 2"/>
          <p:cNvSpPr>
            <a:spLocks noGrp="1"/>
          </p:cNvSpPr>
          <p:nvPr>
            <p:ph idx="1"/>
          </p:nvPr>
        </p:nvSpPr>
        <p:spPr/>
        <p:txBody>
          <a:bodyPr/>
          <a:lstStyle/>
          <a:p>
            <a:r>
              <a:rPr lang="en-US" sz="2000" b="1" dirty="0"/>
              <a:t>COMPONENT 3: 	REFINED VULNERABILITY AND RISK ASSESSMENT METHODOLOGIES THAT ARE MORE CONTEXTUALLY RELEVANT, AND BUILD LOCAL CAPACITY TO BETTER ASSESS THE CURRENT AND FUTURE VULNERABILITIES AND RISKS</a:t>
            </a:r>
            <a:endParaRPr lang="en-US" sz="2000" dirty="0"/>
          </a:p>
          <a:p>
            <a:pPr lvl="1"/>
            <a:r>
              <a:rPr lang="en-US" sz="2000" dirty="0" smtClean="0"/>
              <a:t>Integral component of the Caribbean Regional Framework (updating the </a:t>
            </a:r>
            <a:r>
              <a:rPr lang="en-US" sz="2000" i="1" dirty="0" smtClean="0"/>
              <a:t>Risk </a:t>
            </a:r>
            <a:r>
              <a:rPr lang="en-US" sz="2000" i="1" dirty="0"/>
              <a:t>M</a:t>
            </a:r>
            <a:r>
              <a:rPr lang="en-US" sz="2000" i="1" dirty="0" smtClean="0"/>
              <a:t>anagement </a:t>
            </a:r>
            <a:r>
              <a:rPr lang="en-US" sz="2000" i="1" dirty="0"/>
              <a:t>G</a:t>
            </a:r>
            <a:r>
              <a:rPr lang="en-US" sz="2000" i="1" dirty="0" smtClean="0"/>
              <a:t>uidelines</a:t>
            </a:r>
            <a:r>
              <a:rPr lang="en-US" sz="2000" dirty="0" smtClean="0"/>
              <a:t>)</a:t>
            </a:r>
          </a:p>
          <a:p>
            <a:pPr lvl="1"/>
            <a:r>
              <a:rPr lang="en-US" sz="2000" dirty="0" smtClean="0">
                <a:solidFill>
                  <a:schemeClr val="tx1"/>
                </a:solidFill>
              </a:rPr>
              <a:t>Conducted two training workshops (four days each) in October 2013 in Belize and Barbados respectively on the use of Caribbean Climate Online Risk and Adaptation </a:t>
            </a:r>
            <a:r>
              <a:rPr lang="en-US" sz="2000" dirty="0" err="1" smtClean="0">
                <a:solidFill>
                  <a:schemeClr val="tx1"/>
                </a:solidFill>
              </a:rPr>
              <a:t>TooL</a:t>
            </a:r>
            <a:r>
              <a:rPr lang="en-US" sz="2000" dirty="0" smtClean="0">
                <a:solidFill>
                  <a:schemeClr val="tx1"/>
                </a:solidFill>
              </a:rPr>
              <a:t> (</a:t>
            </a:r>
            <a:r>
              <a:rPr lang="en-US" sz="2000" dirty="0" smtClean="0">
                <a:solidFill>
                  <a:srgbClr val="FF0000"/>
                </a:solidFill>
              </a:rPr>
              <a:t>CCORAL</a:t>
            </a:r>
            <a:r>
              <a:rPr lang="en-US" sz="2000" dirty="0" smtClean="0">
                <a:solidFill>
                  <a:schemeClr val="tx1"/>
                </a:solidFill>
              </a:rPr>
              <a:t>)</a:t>
            </a:r>
          </a:p>
          <a:p>
            <a:pPr lvl="1"/>
            <a:r>
              <a:rPr lang="en-US" sz="2000" dirty="0" smtClean="0">
                <a:solidFill>
                  <a:schemeClr val="tx1"/>
                </a:solidFill>
              </a:rPr>
              <a:t>The imbedding of CCORAL on pilot projects in Belize, Jamaica, Suriname and Barbados will commence in the second half of 2014.</a:t>
            </a:r>
          </a:p>
          <a:p>
            <a:pPr lvl="1"/>
            <a:endParaRPr lang="en-US" sz="2000" dirty="0" smtClean="0">
              <a:solidFill>
                <a:schemeClr val="tx1"/>
              </a:solidFill>
            </a:endParaRPr>
          </a:p>
          <a:p>
            <a:pPr marL="457200" lvl="1" indent="0">
              <a:buNone/>
            </a:pPr>
            <a:endParaRPr lang="en-US" sz="1600" dirty="0" smtClean="0"/>
          </a:p>
          <a:p>
            <a:pPr lvl="1"/>
            <a:endParaRPr lang="en-US" sz="1600" dirty="0" smtClean="0"/>
          </a:p>
          <a:p>
            <a:pPr lvl="1"/>
            <a:endParaRPr lang="en-US"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7</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323528" y="5818674"/>
            <a:ext cx="1008112" cy="823302"/>
          </a:xfrm>
          <a:prstGeom prst="rect">
            <a:avLst/>
          </a:prstGeom>
          <a:noFill/>
        </p:spPr>
      </p:pic>
    </p:spTree>
    <p:extLst>
      <p:ext uri="{BB962C8B-B14F-4D97-AF65-F5344CB8AC3E}">
        <p14:creationId xmlns="" xmlns:p14="http://schemas.microsoft.com/office/powerpoint/2010/main" val="1560158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20000"/>
                    <a:lumOff val="80000"/>
                  </a:schemeClr>
                </a:solidFill>
              </a:rPr>
              <a:t>Why CCORAL?</a:t>
            </a:r>
            <a:endParaRPr lang="en-US" dirty="0"/>
          </a:p>
        </p:txBody>
      </p:sp>
      <p:sp>
        <p:nvSpPr>
          <p:cNvPr id="4" name="Content Placeholder 3"/>
          <p:cNvSpPr>
            <a:spLocks noGrp="1"/>
          </p:cNvSpPr>
          <p:nvPr>
            <p:ph sz="half" idx="2"/>
          </p:nvPr>
        </p:nvSpPr>
        <p:spPr>
          <a:xfrm>
            <a:off x="2771800" y="1600200"/>
            <a:ext cx="5915000" cy="4525963"/>
          </a:xfrm>
        </p:spPr>
        <p:txBody>
          <a:bodyPr/>
          <a:lstStyle/>
          <a:p>
            <a:pPr algn="just"/>
            <a:r>
              <a:rPr lang="en-US" sz="2400" dirty="0" smtClean="0"/>
              <a:t>Central to the </a:t>
            </a:r>
            <a:r>
              <a:rPr lang="en-US" sz="2400" i="1" dirty="0" smtClean="0"/>
              <a:t>Regional Framework for Achieving Development Resilient to Climate Change </a:t>
            </a:r>
            <a:r>
              <a:rPr lang="en-US" sz="2400" dirty="0" smtClean="0"/>
              <a:t>in inculcating a risk management ethic in decision making</a:t>
            </a:r>
            <a:endParaRPr lang="en-US" sz="2400" i="1" dirty="0" smtClean="0"/>
          </a:p>
          <a:p>
            <a:pPr algn="just"/>
            <a:r>
              <a:rPr lang="en-US" sz="2400" dirty="0" smtClean="0"/>
              <a:t>Ministries of Finance and Planning are essential in anchoring the tool in resilience-building decisions</a:t>
            </a:r>
          </a:p>
          <a:p>
            <a:pPr algn="just"/>
            <a:r>
              <a:rPr lang="en-US" sz="2400" dirty="0" smtClean="0"/>
              <a:t>Aids the region in developing approaches and solutions for no-regrets options and flexible measures</a:t>
            </a:r>
          </a:p>
          <a:p>
            <a:endParaRPr lang="en-US" dirty="0"/>
          </a:p>
        </p:txBody>
      </p:sp>
      <p:sp>
        <p:nvSpPr>
          <p:cNvPr id="5" name="Slide Number Placeholder 4"/>
          <p:cNvSpPr>
            <a:spLocks noGrp="1"/>
          </p:cNvSpPr>
          <p:nvPr>
            <p:ph type="sldNum" sz="quarter" idx="12"/>
          </p:nvPr>
        </p:nvSpPr>
        <p:spPr/>
        <p:txBody>
          <a:bodyPr/>
          <a:lstStyle/>
          <a:p>
            <a:pPr>
              <a:defRPr/>
            </a:pPr>
            <a:fld id="{229E49BE-96BD-420E-B16E-5DB501189019}" type="slidenum">
              <a:rPr lang="en-US" smtClean="0">
                <a:solidFill>
                  <a:srgbClr val="000000"/>
                </a:solidFill>
              </a:rPr>
              <a:pPr>
                <a:defRPr/>
              </a:pPr>
              <a:t>8</a:t>
            </a:fld>
            <a:endParaRPr lang="en-US">
              <a:solidFill>
                <a:srgbClr val="000000"/>
              </a:solidFill>
            </a:endParaRPr>
          </a:p>
        </p:txBody>
      </p:sp>
      <p:pic>
        <p:nvPicPr>
          <p:cNvPr id="6" name="Picture 4"/>
          <p:cNvPicPr>
            <a:picLocks noGrp="1" noChangeAspect="1" noChangeArrowheads="1"/>
          </p:cNvPicPr>
          <p:nvPr>
            <p:ph sz="half" idx="1"/>
          </p:nvPr>
        </p:nvPicPr>
        <p:blipFill>
          <a:blip r:embed="rId2" cstate="print"/>
          <a:srcRect/>
          <a:stretch>
            <a:fillRect/>
          </a:stretch>
        </p:blipFill>
        <p:spPr bwMode="auto">
          <a:xfrm>
            <a:off x="179512" y="1628800"/>
            <a:ext cx="2320883" cy="452596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20000"/>
                    <a:lumOff val="80000"/>
                  </a:schemeClr>
                </a:solidFill>
              </a:rPr>
              <a:t>Why CCORAL?</a:t>
            </a:r>
            <a:endParaRPr lang="en-US" dirty="0"/>
          </a:p>
        </p:txBody>
      </p:sp>
      <p:sp>
        <p:nvSpPr>
          <p:cNvPr id="4" name="Content Placeholder 3"/>
          <p:cNvSpPr>
            <a:spLocks noGrp="1"/>
          </p:cNvSpPr>
          <p:nvPr>
            <p:ph sz="half" idx="2"/>
          </p:nvPr>
        </p:nvSpPr>
        <p:spPr>
          <a:xfrm>
            <a:off x="2483768" y="1772816"/>
            <a:ext cx="5904656" cy="4525963"/>
          </a:xfrm>
        </p:spPr>
        <p:txBody>
          <a:bodyPr/>
          <a:lstStyle/>
          <a:p>
            <a:r>
              <a:rPr lang="en-US" sz="2400" dirty="0" smtClean="0"/>
              <a:t>Provides an online support system for climate resilient decision-making</a:t>
            </a:r>
          </a:p>
          <a:p>
            <a:r>
              <a:rPr lang="en-US" sz="2400" dirty="0" smtClean="0"/>
              <a:t>Provides a system that guides users in how to routinely apply a comprehensive risk assessment and management process to decision making.</a:t>
            </a:r>
          </a:p>
          <a:p>
            <a:r>
              <a:rPr lang="en-US" sz="2400" dirty="0" smtClean="0"/>
              <a:t>Provides a signpost to relevant sources of information</a:t>
            </a:r>
            <a:endParaRPr lang="en-US" sz="2400" dirty="0"/>
          </a:p>
        </p:txBody>
      </p:sp>
      <p:sp>
        <p:nvSpPr>
          <p:cNvPr id="5" name="Slide Number Placeholder 4"/>
          <p:cNvSpPr>
            <a:spLocks noGrp="1"/>
          </p:cNvSpPr>
          <p:nvPr>
            <p:ph type="sldNum" sz="quarter" idx="12"/>
          </p:nvPr>
        </p:nvSpPr>
        <p:spPr/>
        <p:txBody>
          <a:bodyPr/>
          <a:lstStyle/>
          <a:p>
            <a:pPr>
              <a:defRPr/>
            </a:pPr>
            <a:fld id="{229E49BE-96BD-420E-B16E-5DB501189019}" type="slidenum">
              <a:rPr lang="en-US" smtClean="0">
                <a:solidFill>
                  <a:srgbClr val="000000"/>
                </a:solidFill>
              </a:rPr>
              <a:pPr>
                <a:defRPr/>
              </a:pPr>
              <a:t>9</a:t>
            </a:fld>
            <a:endParaRPr lang="en-US">
              <a:solidFill>
                <a:srgbClr val="000000"/>
              </a:solidFill>
            </a:endParaRPr>
          </a:p>
        </p:txBody>
      </p:sp>
      <p:pic>
        <p:nvPicPr>
          <p:cNvPr id="6" name="Picture 4"/>
          <p:cNvPicPr>
            <a:picLocks noGrp="1" noChangeAspect="1" noChangeArrowheads="1"/>
          </p:cNvPicPr>
          <p:nvPr>
            <p:ph sz="half" idx="1"/>
          </p:nvPr>
        </p:nvPicPr>
        <p:blipFill>
          <a:blip r:embed="rId2" cstate="print"/>
          <a:srcRect/>
          <a:stretch>
            <a:fillRect/>
          </a:stretch>
        </p:blipFill>
        <p:spPr bwMode="auto">
          <a:xfrm>
            <a:off x="323528" y="1700808"/>
            <a:ext cx="1888835" cy="452596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Intra-ACP GCCA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Intra-ACP GCCA template</Template>
  <TotalTime>5062</TotalTime>
  <Words>748</Words>
  <Application>Microsoft Office PowerPoint</Application>
  <PresentationFormat>On-screen Show (4:3)</PresentationFormat>
  <Paragraphs>89</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Intra-ACP GCCA template</vt:lpstr>
      <vt:lpstr>Slide 1</vt:lpstr>
      <vt:lpstr>The Regional Framework for Achieving Development Resilient to Climate Change (1 of 2) </vt:lpstr>
      <vt:lpstr>The Regional Framework for Achieving Development resilient to Climate Change (2 of 2)</vt:lpstr>
      <vt:lpstr>The Implementation Plan (1 of 2)</vt:lpstr>
      <vt:lpstr>The Implementation Plan (2 of 2)</vt:lpstr>
      <vt:lpstr>Programmatic Areas</vt:lpstr>
      <vt:lpstr>Actions taken</vt:lpstr>
      <vt:lpstr>Why CCORAL?</vt:lpstr>
      <vt:lpstr>Why CCORAL?</vt:lpstr>
      <vt:lpstr>Challenges faced</vt:lpstr>
      <vt:lpstr>Outcomes and  Future Perspectives</vt:lpstr>
      <vt:lpstr>Opportunities for collaboration and Communication</vt:lpstr>
      <vt:lpstr>Slide 13</vt:lpstr>
    </vt:vector>
  </TitlesOfParts>
  <Company>SAFEGE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GCCA Intra-ACP</dc:creator>
  <cp:lastModifiedBy>Mark Bynoe</cp:lastModifiedBy>
  <cp:revision>339</cp:revision>
  <dcterms:created xsi:type="dcterms:W3CDTF">2013-07-18T15:28:40Z</dcterms:created>
  <dcterms:modified xsi:type="dcterms:W3CDTF">2014-05-05T07:32:04Z</dcterms:modified>
</cp:coreProperties>
</file>